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10287000" cx="18288000"/>
  <p:notesSz cx="6858000" cy="9144000"/>
  <p:embeddedFontLst>
    <p:embeddedFont>
      <p:font typeface="Anton"/>
      <p:regular r:id="rId25"/>
    </p:embeddedFont>
    <p:embeddedFont>
      <p:font typeface="Montserrat"/>
      <p:regular r:id="rId26"/>
      <p:bold r:id="rId27"/>
      <p:italic r:id="rId28"/>
      <p:boldItalic r:id="rId29"/>
    </p:embeddedFont>
    <p:embeddedFont>
      <p:font typeface="Tahoma"/>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2" roundtripDataSignature="AMtx7mgroOpJGuPdC2ua1pkgJ6TtjF42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Anton-regular.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Tahoma-bold.fntdata"/><Relationship Id="rId30" Type="http://schemas.openxmlformats.org/officeDocument/2006/relationships/font" Target="fonts/Tahoma-regular.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09" name="Google Shape;309;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10" name="Google Shape;310;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a:t>--&gt;</a:t>
            </a:r>
            <a:r>
              <a:rPr b="1" lang="en-US"/>
              <a:t> Δακτύλιοι τιτανίου </a:t>
            </a:r>
            <a:endParaRPr b="1"/>
          </a:p>
          <a:p>
            <a:pPr indent="0" lvl="0" marL="0" rtl="0" algn="l">
              <a:spcBef>
                <a:spcPts val="0"/>
              </a:spcBef>
              <a:spcAft>
                <a:spcPts val="0"/>
              </a:spcAft>
              <a:buNone/>
            </a:pPr>
            <a:r>
              <a:rPr lang="en-US"/>
              <a:t>(σύνδεση με ανθρακονήματα μέσω κόλλας)</a:t>
            </a:r>
            <a:endParaRPr/>
          </a:p>
          <a:p>
            <a:pPr indent="0" lvl="0" marL="0" rtl="0" algn="l">
              <a:spcBef>
                <a:spcPts val="0"/>
              </a:spcBef>
              <a:spcAft>
                <a:spcPts val="0"/>
              </a:spcAft>
              <a:buNone/>
            </a:pPr>
            <a:r>
              <a:rPr lang="en-US"/>
              <a:t>--&gt; </a:t>
            </a:r>
            <a:r>
              <a:rPr b="1" lang="en-US"/>
              <a:t>Καταπακτή </a:t>
            </a:r>
            <a:endParaRPr b="1"/>
          </a:p>
          <a:p>
            <a:pPr indent="0" lvl="0" marL="0" rtl="0" algn="l">
              <a:spcBef>
                <a:spcPts val="0"/>
              </a:spcBef>
              <a:spcAft>
                <a:spcPts val="0"/>
              </a:spcAft>
              <a:buNone/>
            </a:pPr>
            <a:r>
              <a:rPr lang="en-US"/>
              <a:t>(στερεώθηκε με το χέρι στον δακτύλιο τιτανίου με 17 μπουλόνια, από τα 18) </a:t>
            </a:r>
            <a:endParaRPr/>
          </a:p>
          <a:p>
            <a:pPr indent="0" lvl="0" marL="0" rtl="0" algn="l">
              <a:spcBef>
                <a:spcPts val="0"/>
              </a:spcBef>
              <a:spcAft>
                <a:spcPts val="0"/>
              </a:spcAft>
              <a:buNone/>
            </a:pPr>
            <a:r>
              <a:rPr lang="en-US"/>
              <a:t>(διάμετρος βιδών &lt; 8mm)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Σε αυτό το σημείο μας δίνεται η δυνατότητα να κάνουμε μια σύντομη αναφορά στα σύνθετα υλικά στα υποβρύχια</a:t>
            </a:r>
            <a:endParaRPr/>
          </a:p>
        </p:txBody>
      </p:sp>
      <p:sp>
        <p:nvSpPr>
          <p:cNvPr id="312" name="Google Shape;312;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13" name="Google Shape;313;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26" name="Google Shape;326;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27" name="Google Shape;327;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t>
            </a:r>
            <a:endParaRPr b="1"/>
          </a:p>
          <a:p>
            <a:pPr indent="0" lvl="0" marL="0" rtl="0" algn="l">
              <a:spcBef>
                <a:spcPts val="0"/>
              </a:spcBef>
              <a:spcAft>
                <a:spcPts val="0"/>
              </a:spcAft>
              <a:buNone/>
            </a:pPr>
            <a:r>
              <a:rPr lang="en-US"/>
              <a:t>Βάρος </a:t>
            </a:r>
            <a:r>
              <a:rPr lang="en-US"/>
              <a:t>  ---&gt;  επιτρέποντας υψηλότερη απόδοση και οικονομία καυσίμου.</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Διάβρωση από Θαλασσινό Νερό  --&gt; επιτρέποντας υψηλότερη απόδοση και οικονομία καυσίμου.</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Μαγνητικά &amp; Θερμικά   ---&gt; Δεν ανιχνεύονται εύκολα από αισθητήρες (μαγνητικούς &amp; υπέρυθρες)</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
            </a:r>
            <a:endParaRPr b="1"/>
          </a:p>
          <a:p>
            <a:pPr indent="0" lvl="0" marL="0" rtl="0" algn="l">
              <a:spcBef>
                <a:spcPts val="0"/>
              </a:spcBef>
              <a:spcAft>
                <a:spcPts val="0"/>
              </a:spcAft>
              <a:buNone/>
            </a:pPr>
            <a:r>
              <a:rPr lang="en-US"/>
              <a:t>Μειωμένη Αντοχή στην Πίεση ---&gt; μικρορωγμές &amp; αποκόλληση μεταξύ στρώσεων</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&amp; δύσκολη επισκευή &amp; υψηλό κόστος</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Περίπλοκα Μοντέλα </a:t>
            </a:r>
            <a:endParaRPr/>
          </a:p>
          <a:p>
            <a:pPr indent="0" lvl="0" marL="0" rtl="0" algn="l">
              <a:spcBef>
                <a:spcPts val="0"/>
              </a:spcBef>
              <a:spcAft>
                <a:spcPts val="0"/>
              </a:spcAft>
              <a:buNone/>
            </a:pPr>
            <a:r>
              <a:rPr lang="en-US"/>
              <a:t> ---&gt; Περιορισμένες γνώσεις</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r>
              <a:rPr b="1" lang="en-US"/>
              <a:t>ΛΟΓΟΙ</a:t>
            </a:r>
            <a:r>
              <a:rPr lang="en-US"/>
              <a:t> </a:t>
            </a:r>
            <a:r>
              <a:rPr b="1" lang="en-US"/>
              <a:t>ΑΣΤΟΧΙΩΝ - ΚΑΤΑΣΤΡΟΦΩΝ</a:t>
            </a:r>
            <a:endParaRPr b="1"/>
          </a:p>
          <a:p>
            <a:pPr indent="0" lvl="0" marL="0" rtl="0" algn="l">
              <a:spcBef>
                <a:spcPts val="0"/>
              </a:spcBef>
              <a:spcAft>
                <a:spcPts val="0"/>
              </a:spcAft>
              <a:buNone/>
            </a:pPr>
            <a:r>
              <a:rPr lang="en-US"/>
              <a:t>Διακυμάνσεις Πίεσης:</a:t>
            </a:r>
            <a:endParaRPr/>
          </a:p>
          <a:p>
            <a:pPr indent="0" lvl="0" marL="0" rtl="0" algn="l">
              <a:spcBef>
                <a:spcPts val="0"/>
              </a:spcBef>
              <a:spcAft>
                <a:spcPts val="0"/>
              </a:spcAft>
              <a:buNone/>
            </a:pPr>
            <a:r>
              <a:rPr lang="en-US"/>
              <a:t>Οι αλλαγές πίεσης που προκαλούν κόπωση ή μικρορωγμές στο υλικό, συνήθως λόγω εναλλαγής βάθους.</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Διακυμάνσεις Θερμοκρασίας:</a:t>
            </a:r>
            <a:endParaRPr/>
          </a:p>
          <a:p>
            <a:pPr indent="0" lvl="0" marL="0" rtl="0" algn="l">
              <a:spcBef>
                <a:spcPts val="0"/>
              </a:spcBef>
              <a:spcAft>
                <a:spcPts val="0"/>
              </a:spcAft>
              <a:buNone/>
            </a:pPr>
            <a:r>
              <a:rPr lang="en-US"/>
              <a:t>Απότομες θερμοκρασιακές αλλαγές που προκαλούν διαστολές, συστολές ή ρωγμές στο υλικό.</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US"/>
              <a:t>Αστοχία λόγω Λυγισμού:</a:t>
            </a:r>
            <a:endParaRPr/>
          </a:p>
          <a:p>
            <a:pPr indent="0" lvl="0" marL="0" rtl="0" algn="l">
              <a:spcBef>
                <a:spcPts val="0"/>
              </a:spcBef>
              <a:spcAft>
                <a:spcPts val="0"/>
              </a:spcAft>
              <a:buClr>
                <a:schemeClr val="dk1"/>
              </a:buClr>
              <a:buFont typeface="Arial"/>
              <a:buNone/>
            </a:pPr>
            <a:r>
              <a:rPr lang="en-US"/>
              <a:t>Όταν μια δομή χάνει τη σταθερότητά της και παραμορφώνεται λόγω υπερβολικής πίεσης κάμψης.</a:t>
            </a:r>
            <a:endParaRPr/>
          </a:p>
          <a:p>
            <a:pPr indent="0" lvl="0" marL="0" rtl="0" algn="l">
              <a:spcBef>
                <a:spcPts val="0"/>
              </a:spcBef>
              <a:spcAft>
                <a:spcPts val="0"/>
              </a:spcAft>
              <a:buClr>
                <a:schemeClr val="dk1"/>
              </a:buClr>
              <a:buFont typeface="Arial"/>
              <a:buNone/>
            </a:pPr>
            <a:r>
              <a:rPr lang="en-US"/>
              <a:t>--&gt; Μεγάλα μήκη σε σχέση με το πάχος.</a:t>
            </a:r>
            <a:endParaRPr/>
          </a:p>
          <a:p>
            <a:pPr indent="0" lvl="0" marL="0" rtl="0" algn="l">
              <a:spcBef>
                <a:spcPts val="0"/>
              </a:spcBef>
              <a:spcAft>
                <a:spcPts val="0"/>
              </a:spcAft>
              <a:buClr>
                <a:schemeClr val="dk1"/>
              </a:buClr>
              <a:buFont typeface="Arial"/>
              <a:buNone/>
            </a:pPr>
            <a:r>
              <a:rPr lang="en-US"/>
              <a:t>--&gt;Υψηλή καταπόνηση συμπίεσης.</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Υποβάθμιση Υλικού:</a:t>
            </a:r>
            <a:endParaRPr/>
          </a:p>
          <a:p>
            <a:pPr indent="0" lvl="0" marL="0" rtl="0" algn="l">
              <a:spcBef>
                <a:spcPts val="0"/>
              </a:spcBef>
              <a:spcAft>
                <a:spcPts val="0"/>
              </a:spcAft>
              <a:buNone/>
            </a:pPr>
            <a:r>
              <a:rPr lang="en-US"/>
              <a:t>Η μακροχρόνια αλλοίωση των ιδιοτήτων του υλικού λόγω διάβρωσης, γήρανσης ή κόπωσης.</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Αστοχία Υλικού:</a:t>
            </a:r>
            <a:endParaRPr/>
          </a:p>
          <a:p>
            <a:pPr indent="0" lvl="0" marL="0" rtl="0" algn="l">
              <a:spcBef>
                <a:spcPts val="0"/>
              </a:spcBef>
              <a:spcAft>
                <a:spcPts val="0"/>
              </a:spcAft>
              <a:buClr>
                <a:schemeClr val="dk1"/>
              </a:buClr>
              <a:buFont typeface="Arial"/>
              <a:buNone/>
            </a:pPr>
            <a:r>
              <a:rPr lang="en-US"/>
              <a:t>Όταν οι τάσεις που ασκούνται σε ένα υλικό ξεπερνούν την αντοχή του, προκαλώντας ρωγμές ή θραύση.</a:t>
            </a:r>
            <a:endParaRPr/>
          </a:p>
          <a:p>
            <a:pPr indent="0" lvl="0" marL="0" rtl="0" algn="l">
              <a:spcBef>
                <a:spcPts val="0"/>
              </a:spcBef>
              <a:spcAft>
                <a:spcPts val="0"/>
              </a:spcAft>
              <a:buClr>
                <a:schemeClr val="dk1"/>
              </a:buClr>
              <a:buFont typeface="Arial"/>
              <a:buNone/>
            </a:pPr>
            <a:r>
              <a:rPr lang="en-US"/>
              <a:t>--&gt;Υπερβολικά στατικά ή δυναμικά φορτία.</a:t>
            </a:r>
            <a:endParaRPr/>
          </a:p>
          <a:p>
            <a:pPr indent="0" lvl="0" marL="0" rtl="0" algn="l">
              <a:spcBef>
                <a:spcPts val="0"/>
              </a:spcBef>
              <a:spcAft>
                <a:spcPts val="0"/>
              </a:spcAft>
              <a:buClr>
                <a:schemeClr val="dk1"/>
              </a:buClr>
              <a:buFont typeface="Arial"/>
              <a:buNone/>
            </a:pPr>
            <a:r>
              <a:rPr lang="en-US"/>
              <a:t>--&gt;Ελαττώματα στο υλικό (π.χ. πόροι, ρωγμές).</a:t>
            </a:r>
            <a:endParaRPr/>
          </a:p>
        </p:txBody>
      </p:sp>
      <p:sp>
        <p:nvSpPr>
          <p:cNvPr id="329" name="Google Shape;329;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30" name="Google Shape;330;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64" name="Google Shape;364;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65" name="Google Shape;365;p1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Όλοι οι παραγοντες που επηρεαζουν την αξιοπιστια των σύνθετων υλικών έχουν και από μια ΚΡΙΣΙΜΗ τιμη για να εξασφαλιστεί η ασφάλεια του υποβρυχίου.  </a:t>
            </a:r>
            <a:endParaRPr b="1"/>
          </a:p>
          <a:p>
            <a:pPr indent="0" lvl="0" marL="0" rtl="0" algn="l">
              <a:spcBef>
                <a:spcPts val="0"/>
              </a:spcBef>
              <a:spcAft>
                <a:spcPts val="0"/>
              </a:spcAft>
              <a:buNone/>
            </a:pPr>
            <a:r>
              <a:rPr b="1" lang="en-US"/>
              <a:t>Αναφέρουμε ως παράδειγμα τον Συντελεστή ασφάλειας λυγισμού. </a:t>
            </a:r>
            <a:endParaRPr b="1"/>
          </a:p>
          <a:p>
            <a:pPr indent="0" lvl="0" marL="0" rtl="0" algn="l">
              <a:spcBef>
                <a:spcPts val="0"/>
              </a:spcBef>
              <a:spcAft>
                <a:spcPts val="0"/>
              </a:spcAft>
              <a:buNone/>
            </a:pPr>
            <a:r>
              <a:rPr b="1" lang="en-US"/>
              <a:t>Συνήθως οι δείκτες που </a:t>
            </a:r>
            <a:r>
              <a:rPr b="1" lang="en-US"/>
              <a:t>χρησιμοποιούνται είναι πιο εμπειρικοί.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ΟΡΙΣΜΟΣ</a:t>
            </a:r>
            <a:r>
              <a:rPr lang="en-US"/>
              <a:t>:</a:t>
            </a:r>
            <a:endParaRPr/>
          </a:p>
          <a:p>
            <a:pPr indent="0" lvl="0" marL="0" rtl="0" algn="l">
              <a:spcBef>
                <a:spcPts val="0"/>
              </a:spcBef>
              <a:spcAft>
                <a:spcPts val="0"/>
              </a:spcAft>
              <a:buNone/>
            </a:pPr>
            <a:r>
              <a:rPr lang="en-US"/>
              <a:t>ο λόγος της κρίσιμης αντοχής σε λυγισμό προς το πραγματικό φορτίο που ασκείται στο στοιχείο</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US"/>
              <a:t>Αριθμητικός δείκτης που χρησιμοποιείται για να εξασφαλιστεί ότι: </a:t>
            </a:r>
            <a:endParaRPr/>
          </a:p>
          <a:p>
            <a:pPr indent="0" lvl="0" marL="0" rtl="0" algn="l">
              <a:spcBef>
                <a:spcPts val="0"/>
              </a:spcBef>
              <a:spcAft>
                <a:spcPts val="0"/>
              </a:spcAft>
              <a:buClr>
                <a:schemeClr val="dk1"/>
              </a:buClr>
              <a:buFont typeface="Arial"/>
              <a:buNone/>
            </a:pPr>
            <a:r>
              <a:rPr lang="en-US"/>
              <a:t>-&gt; μια κατασκευή ή ένα δομικό στοιχείο θα παραμείνει σταθερό και </a:t>
            </a:r>
            <a:endParaRPr/>
          </a:p>
          <a:p>
            <a:pPr indent="0" lvl="0" marL="0" rtl="0" algn="l">
              <a:spcBef>
                <a:spcPts val="0"/>
              </a:spcBef>
              <a:spcAft>
                <a:spcPts val="0"/>
              </a:spcAft>
              <a:buClr>
                <a:schemeClr val="dk1"/>
              </a:buClr>
              <a:buFont typeface="Arial"/>
              <a:buNone/>
            </a:pPr>
            <a:r>
              <a:rPr lang="en-US"/>
              <a:t>-&gt; δεν θα αποτύχει λόγω λυγισμού υπό την εφαρμογή φορτίου. </a:t>
            </a:r>
            <a:endParaRPr/>
          </a:p>
        </p:txBody>
      </p:sp>
      <p:sp>
        <p:nvSpPr>
          <p:cNvPr id="367" name="Google Shape;367;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68" name="Google Shape;368;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76" name="Google Shape;376;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77" name="Google Shape;377;p1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ΕΠΙΚΡΑΤΟΥΣΑ ΑΠΟΨΗ → βύθιση λόγω ΑΣΤΟΧΙΑ ΥΛΙΚΟΥ</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Font typeface="Arial"/>
              <a:buNone/>
            </a:pPr>
            <a:r>
              <a:rPr b="1" lang="en-US" u="sng"/>
              <a:t>Μια μικρή διαρροή επέτρεψε την είσοδο του νερού</a:t>
            </a:r>
            <a:r>
              <a:rPr b="1" lang="en-US"/>
              <a:t>, οδηγώντας σε </a:t>
            </a:r>
            <a:r>
              <a:rPr b="1" lang="en-US" u="sng"/>
              <a:t>απότομη εσωτερική κάμψη</a:t>
            </a:r>
            <a:r>
              <a:rPr b="1" lang="en-US"/>
              <a:t> και </a:t>
            </a:r>
            <a:r>
              <a:rPr b="1" lang="en-US" u="sng"/>
              <a:t>καταστροφική διαμήκη θραύση</a:t>
            </a:r>
            <a:r>
              <a:rPr b="1" lang="en-US"/>
              <a:t> καθώς η εξωτερική πίεση αυξανόταν με το βάθος.</a:t>
            </a:r>
            <a:endParaRPr b="1"/>
          </a:p>
          <a:p>
            <a:pPr indent="0" lvl="0" marL="0" rtl="0" algn="l">
              <a:spcBef>
                <a:spcPts val="0"/>
              </a:spcBef>
              <a:spcAft>
                <a:spcPts val="0"/>
              </a:spcAft>
              <a:buNone/>
            </a:pPr>
            <a:r>
              <a:t/>
            </a:r>
            <a:endParaRPr b="1"/>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Συμπέρασμα:</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Αποτέλεσμα συνδυασμού </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ανεπαρκούς σχεδιασμού,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κακής συντήρησης και χρήσης υλικών που δεν άντεξαν την καταπόνηση.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κρίσιμη σημασία των </a:t>
            </a:r>
            <a:r>
              <a:rPr b="1" lang="en-US" sz="1100">
                <a:latin typeface="Arial"/>
                <a:ea typeface="Arial"/>
                <a:cs typeface="Arial"/>
                <a:sym typeface="Arial"/>
              </a:rPr>
              <a:t>υψηλών προδιαγραφών κατασκευής και συντήρησης</a:t>
            </a:r>
            <a:r>
              <a:rPr lang="en-US" sz="1100">
                <a:latin typeface="Arial"/>
                <a:ea typeface="Arial"/>
                <a:cs typeface="Arial"/>
                <a:sym typeface="Arial"/>
              </a:rPr>
              <a:t> για την αποφυγή τραγικών συμβάντων.</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Οπτική Απεικόνιση:</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Δείχνει πώς τα σύνθετα στρώματα του κύτους αποκόπηκαν και πώς οι ρωγμές εξελίχθηκαν σε θανατηφόρες αστοχίες.</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Προοδευτική λυγιστική κατάρρευση από μπροστά προς τα πίσω, όπως φαίνεται στο διάγραμμα.</a:t>
            </a:r>
            <a:endParaRPr sz="1100">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Κύρια Αίτια Αστοχίας:</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Σχεδιαστική Ανεπάρκεια:</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Έλλειψη κατάλληλης σχεδίασης για να αντέξει τις υψηλές πιέσεις στα μεγάλα βάθη.</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Χαμηλός Συντελεστής Ασφαλείας Λυγισμού:</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Διάμηκεις θραύσεις στο κύτος.</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καταλήγουμε σε αυτό το συμπέρασμα λόγω του ότι βρέθηκαν </a:t>
            </a:r>
            <a:r>
              <a:rPr lang="en-US" sz="1100">
                <a:latin typeface="Arial"/>
                <a:ea typeface="Arial"/>
                <a:cs typeface="Arial"/>
                <a:sym typeface="Arial"/>
              </a:rPr>
              <a:t>στον πυθμένα, </a:t>
            </a:r>
            <a:r>
              <a:rPr lang="en-US" sz="1100">
                <a:latin typeface="Arial"/>
                <a:ea typeface="Arial"/>
                <a:cs typeface="Arial"/>
                <a:sym typeface="Arial"/>
              </a:rPr>
              <a:t> πλήθος ορθογωνίων πλακών του υποβρυχίου.</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Έλλειψη Τακτικής Συντήρησης:</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Συσσώρευση φθοράς λόγω παραμέλησης τακτικών ελέγχων και επισκευών.</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Υποβάθμιση Υλικού:</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Αποκόλληση της κόλλας μεταξύ των στρώσεων ανθρακονήματων, που οδήγησε σε προοδευτική αποδυνάμωση της κατασκευής</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379" name="Google Shape;379;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80" name="Google Shape;380;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90" name="Google Shape;390;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91" name="Google Shape;391;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Εχουμε αριθμήσει την αλληλουχία των γεγονότων σύμφωνα και με τα νούμερα που φαίνονται στην εικόνα.</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ΒΑΘΟΣ αναφορα</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Δομικές Αδυναμίες: Το κύτος V2 παρουσίαζε </a:t>
            </a:r>
            <a:r>
              <a:rPr b="1" lang="en-US"/>
              <a:t>σημαντικά ελαττώματα κατασκευής</a:t>
            </a:r>
            <a:r>
              <a:rPr lang="en-US"/>
              <a:t> που </a:t>
            </a:r>
            <a:r>
              <a:rPr lang="en-US" u="sng"/>
              <a:t>υποβάθμισαν τις συγκολλήσεις μεταξύ των στρώσεων ανθρακονήματος.</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US" u="sng"/>
              <a:t>Κυκλική Καταπόνηση: Τα δεδομένα πραγματικού χρόνου</a:t>
            </a:r>
            <a:r>
              <a:rPr lang="en-US"/>
              <a:t> έδειξαν ακουστικές ανωμαλίες και μεταβολές τάσης, ιδίως κοντά στη φλάντζα τιτανίου, υποδεικνύοντας προοδευτική κόπωση της δομής.</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Διάρρηξη και Κάμψη: </a:t>
            </a:r>
            <a:r>
              <a:rPr lang="en-US" u="sng"/>
              <a:t>Μια μικρή διαρροή επέτρεψε την είσοδο του νερού</a:t>
            </a:r>
            <a:r>
              <a:rPr lang="en-US"/>
              <a:t>, οδηγώντας σε </a:t>
            </a:r>
            <a:r>
              <a:rPr lang="en-US" u="sng"/>
              <a:t>απότομη εσωτερική κάμψη</a:t>
            </a:r>
            <a:r>
              <a:rPr lang="en-US"/>
              <a:t> και </a:t>
            </a:r>
            <a:r>
              <a:rPr lang="en-US" u="sng"/>
              <a:t>καταστροφική διαμήκη θραύση</a:t>
            </a:r>
            <a:r>
              <a:rPr lang="en-US"/>
              <a:t> καθώς η εξωτερική πίεση αυξανόταν με το βάθος.</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Κατάρρευση και Έκρηξη: Σε βάθος περίπου 3.500 μέτρων, ο όγκος του αέρα στο εσωτερικό κατέρρευσε, φτάνοντας σε θερμοκρασία 1.600 Κ, γεγονός που προκάλεσε μια ατμοκίνητη έκρηξη που διέλυσε βίαια το σκάφος.</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Επίδραση στο Πλήρωμα: Το πλήρωμα πιθανώς άκουσε ήχους ρωγμών λίγα μόνο δευτερόλεπτα πριν συνθλιβούν κατά την κατάρρευση, χωρίς καμία ευκαιρία αντίδρασης.</a:t>
            </a:r>
            <a:endParaRPr/>
          </a:p>
        </p:txBody>
      </p:sp>
      <p:sp>
        <p:nvSpPr>
          <p:cNvPr id="393" name="Google Shape;393;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94" name="Google Shape;394;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30" name="Google Shape;430;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31" name="Google Shape;431;p1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1. Κεντρική Ιδέα:</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b="1" lang="en-US"/>
              <a:t>βασικές κατευθύνσεις</a:t>
            </a:r>
            <a:r>
              <a:rPr lang="en-US"/>
              <a:t> για την </a:t>
            </a:r>
            <a:r>
              <a:rPr b="1" lang="en-US"/>
              <a:t>ενίσχυση της αξιοπιστίας των υποβρυχίων</a:t>
            </a:r>
            <a:r>
              <a:rPr lang="en-US"/>
              <a:t>, </a:t>
            </a:r>
            <a:endParaRPr/>
          </a:p>
          <a:p>
            <a:pPr indent="0" lvl="0" marL="0" rtl="0" algn="l">
              <a:spcBef>
                <a:spcPts val="0"/>
              </a:spcBef>
              <a:spcAft>
                <a:spcPts val="0"/>
              </a:spcAft>
              <a:buSzPts val="1100"/>
              <a:buNone/>
            </a:pPr>
            <a:r>
              <a:rPr lang="en-US"/>
              <a:t>εστιάζοντας σε: </a:t>
            </a:r>
            <a:endParaRPr/>
          </a:p>
          <a:p>
            <a:pPr indent="0" lvl="0" marL="0" rtl="0" algn="l">
              <a:spcBef>
                <a:spcPts val="0"/>
              </a:spcBef>
              <a:spcAft>
                <a:spcPts val="0"/>
              </a:spcAft>
              <a:buClr>
                <a:schemeClr val="dk1"/>
              </a:buClr>
              <a:buSzPts val="1100"/>
              <a:buFont typeface="Arial"/>
              <a:buNone/>
            </a:pPr>
            <a:r>
              <a:rPr lang="en-US"/>
              <a:t> </a:t>
            </a:r>
            <a:r>
              <a:rPr lang="en-US" u="sng"/>
              <a:t>σχεδιαστικές βελτιώσεις, νέες τεχνολογίες και συστήματα παρακολούθησης</a:t>
            </a:r>
            <a:r>
              <a:rPr lang="en-US"/>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2. Κύριες Θεματικές:</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Βελτίωση Προτύπων Σχεδιασμού:</a:t>
            </a:r>
            <a:endParaRPr b="1"/>
          </a:p>
          <a:p>
            <a:pPr indent="0" lvl="0" marL="0" rtl="0" algn="l">
              <a:spcBef>
                <a:spcPts val="0"/>
              </a:spcBef>
              <a:spcAft>
                <a:spcPts val="0"/>
              </a:spcAft>
              <a:buClr>
                <a:schemeClr val="dk1"/>
              </a:buClr>
              <a:buSzPts val="1100"/>
              <a:buFont typeface="Arial"/>
              <a:buNone/>
            </a:pPr>
            <a:r>
              <a:rPr lang="en-US"/>
              <a:t>Εφαρμογή ανθεκτικών υλικών και πολυδιάστατης ανάλυσης σεναρίων για υψηλότερη ασφάλεια.</a:t>
            </a:r>
            <a:endParaRPr/>
          </a:p>
          <a:p>
            <a:pPr indent="0" lvl="0" marL="0" rtl="0" algn="l">
              <a:spcBef>
                <a:spcPts val="0"/>
              </a:spcBef>
              <a:spcAft>
                <a:spcPts val="0"/>
              </a:spcAft>
              <a:buClr>
                <a:schemeClr val="dk1"/>
              </a:buClr>
              <a:buSzPts val="1100"/>
              <a:buFont typeface="Arial"/>
              <a:buNone/>
            </a:pPr>
            <a:r>
              <a:rPr b="1" lang="en-US"/>
              <a:t>Ακριβέστερα Μοντέλα Αστοχίας:</a:t>
            </a:r>
            <a:endParaRPr b="1"/>
          </a:p>
          <a:p>
            <a:pPr indent="0" lvl="0" marL="0" rtl="0" algn="l">
              <a:spcBef>
                <a:spcPts val="0"/>
              </a:spcBef>
              <a:spcAft>
                <a:spcPts val="0"/>
              </a:spcAft>
              <a:buClr>
                <a:schemeClr val="dk1"/>
              </a:buClr>
              <a:buSzPts val="1100"/>
              <a:buFont typeface="Arial"/>
              <a:buNone/>
            </a:pPr>
            <a:r>
              <a:rPr lang="en-US"/>
              <a:t>Χρήση καινοτόμων σύνθετων υλικών και δοκιμές σε ρεαλιστικές συνθήκες.</a:t>
            </a:r>
            <a:endParaRPr/>
          </a:p>
          <a:p>
            <a:pPr indent="0" lvl="0" marL="0" rtl="0" algn="l">
              <a:spcBef>
                <a:spcPts val="0"/>
              </a:spcBef>
              <a:spcAft>
                <a:spcPts val="0"/>
              </a:spcAft>
              <a:buClr>
                <a:schemeClr val="dk1"/>
              </a:buClr>
              <a:buSzPts val="1100"/>
              <a:buFont typeface="Arial"/>
              <a:buNone/>
            </a:pPr>
            <a:r>
              <a:rPr b="1" lang="en-US"/>
              <a:t>Ενισχυμένη Παρακολούθηση:</a:t>
            </a:r>
            <a:endParaRPr b="1"/>
          </a:p>
          <a:p>
            <a:pPr indent="0" lvl="0" marL="0" rtl="0" algn="l">
              <a:spcBef>
                <a:spcPts val="0"/>
              </a:spcBef>
              <a:spcAft>
                <a:spcPts val="0"/>
              </a:spcAft>
              <a:buClr>
                <a:schemeClr val="dk1"/>
              </a:buClr>
              <a:buSzPts val="1100"/>
              <a:buFont typeface="Arial"/>
              <a:buNone/>
            </a:pPr>
            <a:r>
              <a:rPr lang="en-US" u="sng"/>
              <a:t>Προληπτική</a:t>
            </a:r>
            <a:r>
              <a:rPr lang="en-US"/>
              <a:t> ανάλυση δεδομένων και αισθητήρες υψηλής ακρίβειας για παρακολούθηση σε πραγματικό χρόνο.</a:t>
            </a:r>
            <a:endParaRPr/>
          </a:p>
          <a:p>
            <a:pPr indent="0" lvl="0" marL="0" rtl="0" algn="l">
              <a:spcBef>
                <a:spcPts val="0"/>
              </a:spcBef>
              <a:spcAft>
                <a:spcPts val="0"/>
              </a:spcAft>
              <a:buClr>
                <a:schemeClr val="dk1"/>
              </a:buClr>
              <a:buSzPts val="1100"/>
              <a:buFont typeface="Arial"/>
              <a:buNone/>
            </a:pPr>
            <a:r>
              <a:rPr b="1" lang="en-US"/>
              <a:t>Ποιοτικός Έλεγχος στην Κατασκευή:</a:t>
            </a:r>
            <a:endParaRPr b="1"/>
          </a:p>
          <a:p>
            <a:pPr indent="0" lvl="0" marL="0" rtl="0" algn="l">
              <a:spcBef>
                <a:spcPts val="0"/>
              </a:spcBef>
              <a:spcAft>
                <a:spcPts val="0"/>
              </a:spcAft>
              <a:buClr>
                <a:schemeClr val="dk1"/>
              </a:buClr>
              <a:buSzPts val="1100"/>
              <a:buFont typeface="Arial"/>
              <a:buNone/>
            </a:pPr>
            <a:r>
              <a:rPr lang="en-US" u="sng"/>
              <a:t>Τυποποίηση διαδικασιών</a:t>
            </a:r>
            <a:r>
              <a:rPr lang="en-US"/>
              <a:t> και </a:t>
            </a:r>
            <a:r>
              <a:rPr lang="en-US" u="sng"/>
              <a:t>χρήση προηγμένων τεχνολογιών</a:t>
            </a:r>
            <a:r>
              <a:rPr lang="en-US"/>
              <a:t> για ανθεκτικές κατασκευές και </a:t>
            </a:r>
            <a:r>
              <a:rPr lang="en-US" u="sng"/>
              <a:t>μείωση ανθρώπινων λαθών κατά την κατασκευή.</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b="1" lang="en-US"/>
              <a:t>3. Τελική Εστίαση:</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σημασία της </a:t>
            </a:r>
            <a:r>
              <a:rPr lang="en-US" u="sng"/>
              <a:t>τεχνολογικής εξέλιξης</a:t>
            </a:r>
            <a:r>
              <a:rPr lang="en-US"/>
              <a:t> και των </a:t>
            </a:r>
            <a:r>
              <a:rPr lang="en-US" u="sng"/>
              <a:t>προσεγμένων διαδικασιών κατασκευής</a:t>
            </a:r>
            <a:r>
              <a:rPr lang="en-US"/>
              <a:t> για τη διασφάλιση της </a:t>
            </a:r>
            <a:r>
              <a:rPr b="1" lang="en-US"/>
              <a:t>λειτουργικότητας </a:t>
            </a:r>
            <a:r>
              <a:rPr lang="en-US"/>
              <a:t>και της </a:t>
            </a:r>
            <a:r>
              <a:rPr b="1" lang="en-US"/>
              <a:t>ασφάλειας </a:t>
            </a:r>
            <a:r>
              <a:rPr lang="en-US"/>
              <a:t>των υποβρυχίων στο μέλλον.</a:t>
            </a:r>
            <a:endParaRPr/>
          </a:p>
          <a:p>
            <a:pPr indent="0" lvl="0" marL="0" rtl="0" algn="l">
              <a:spcBef>
                <a:spcPts val="0"/>
              </a:spcBef>
              <a:spcAft>
                <a:spcPts val="0"/>
              </a:spcAft>
              <a:buNone/>
            </a:pPr>
            <a:r>
              <a:t/>
            </a:r>
            <a:endParaRPr u="sng"/>
          </a:p>
        </p:txBody>
      </p:sp>
      <p:sp>
        <p:nvSpPr>
          <p:cNvPr id="433" name="Google Shape;433;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34" name="Google Shape;434;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100">
                <a:latin typeface="Arial"/>
                <a:ea typeface="Arial"/>
                <a:cs typeface="Arial"/>
                <a:sym typeface="Arial"/>
              </a:rPr>
              <a:t>Κεντρική Ιδέα:</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Η παρουσίαση αυτή τονίζει τη σύνδεση μεταξύ παραγόντων (</a:t>
            </a:r>
            <a:r>
              <a:rPr lang="en-US" sz="1100">
                <a:latin typeface="Arial"/>
                <a:ea typeface="Arial"/>
                <a:cs typeface="Arial"/>
                <a:sym typeface="Arial"/>
              </a:rPr>
              <a:t>που επηρεάζουν την αξιοπιστία των υποβρυχίων) </a:t>
            </a:r>
            <a:r>
              <a:rPr lang="en-US" sz="1100">
                <a:latin typeface="Arial"/>
                <a:ea typeface="Arial"/>
                <a:cs typeface="Arial"/>
                <a:sym typeface="Arial"/>
              </a:rPr>
              <a:t>και μεθόδων , προσφέροντας συνοπτική εικόνα του θέματος.</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Βασικοί Παράγοντες Αξιοπιστίας:</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Συστήματα Ηλεκτρονικών &amp; Επικοινωνίας:</a:t>
            </a:r>
            <a:r>
              <a:rPr lang="en-US" sz="1100">
                <a:latin typeface="Arial"/>
                <a:ea typeface="Arial"/>
                <a:cs typeface="Arial"/>
                <a:sym typeface="Arial"/>
              </a:rPr>
              <a:t> Διασφαλίζουν τη λειτουργία και </a:t>
            </a:r>
            <a:r>
              <a:rPr lang="en-US" sz="1100" u="sng">
                <a:latin typeface="Arial"/>
                <a:ea typeface="Arial"/>
                <a:cs typeface="Arial"/>
                <a:sym typeface="Arial"/>
              </a:rPr>
              <a:t>επικοινωνία </a:t>
            </a:r>
            <a:r>
              <a:rPr lang="en-US" sz="1100">
                <a:latin typeface="Arial"/>
                <a:ea typeface="Arial"/>
                <a:cs typeface="Arial"/>
                <a:sym typeface="Arial"/>
              </a:rPr>
              <a:t>του υποβρυχίου.</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Μηχανικά Συστήματα &amp; Κινητήρες:</a:t>
            </a:r>
            <a:r>
              <a:rPr lang="en-US" sz="1100">
                <a:latin typeface="Arial"/>
                <a:ea typeface="Arial"/>
                <a:cs typeface="Arial"/>
                <a:sym typeface="Arial"/>
              </a:rPr>
              <a:t> Αποτελούν </a:t>
            </a:r>
            <a:r>
              <a:rPr b="1" lang="en-US" sz="1100">
                <a:latin typeface="Arial"/>
                <a:ea typeface="Arial"/>
                <a:cs typeface="Arial"/>
                <a:sym typeface="Arial"/>
              </a:rPr>
              <a:t>τη βάση </a:t>
            </a:r>
            <a:r>
              <a:rPr lang="en-US" sz="1100">
                <a:latin typeface="Arial"/>
                <a:ea typeface="Arial"/>
                <a:cs typeface="Arial"/>
                <a:sym typeface="Arial"/>
              </a:rPr>
              <a:t>για την </a:t>
            </a:r>
            <a:r>
              <a:rPr lang="en-US" sz="1100" u="sng">
                <a:latin typeface="Arial"/>
                <a:ea typeface="Arial"/>
                <a:cs typeface="Arial"/>
                <a:sym typeface="Arial"/>
              </a:rPr>
              <a:t>κίνηση </a:t>
            </a:r>
            <a:r>
              <a:rPr lang="en-US" sz="1100">
                <a:latin typeface="Arial"/>
                <a:ea typeface="Arial"/>
                <a:cs typeface="Arial"/>
                <a:sym typeface="Arial"/>
              </a:rPr>
              <a:t>και την </a:t>
            </a:r>
            <a:r>
              <a:rPr lang="en-US" sz="1100" u="sng">
                <a:latin typeface="Arial"/>
                <a:ea typeface="Arial"/>
                <a:cs typeface="Arial"/>
                <a:sym typeface="Arial"/>
              </a:rPr>
              <a:t>αυτονομία </a:t>
            </a:r>
            <a:r>
              <a:rPr lang="en-US" sz="1100">
                <a:latin typeface="Arial"/>
                <a:ea typeface="Arial"/>
                <a:cs typeface="Arial"/>
                <a:sym typeface="Arial"/>
              </a:rPr>
              <a:t>του.</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Συστήματα Ασφάλειας &amp; Διάσωσης:</a:t>
            </a:r>
            <a:r>
              <a:rPr lang="en-US" sz="1100">
                <a:latin typeface="Arial"/>
                <a:ea typeface="Arial"/>
                <a:cs typeface="Arial"/>
                <a:sym typeface="Arial"/>
              </a:rPr>
              <a:t> Εστιάζουν στην </a:t>
            </a:r>
            <a:r>
              <a:rPr lang="en-US" sz="1100" u="sng">
                <a:latin typeface="Arial"/>
                <a:ea typeface="Arial"/>
                <a:cs typeface="Arial"/>
                <a:sym typeface="Arial"/>
              </a:rPr>
              <a:t>προστασία του πληρώματος</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Δομική Ακεραιότητα (Υλικά + Σχεδιασμός):</a:t>
            </a:r>
            <a:r>
              <a:rPr lang="en-US" sz="1100">
                <a:latin typeface="Arial"/>
                <a:ea typeface="Arial"/>
                <a:cs typeface="Arial"/>
                <a:sym typeface="Arial"/>
              </a:rPr>
              <a:t> Εξασφαλίζει την </a:t>
            </a:r>
            <a:r>
              <a:rPr lang="en-US" sz="1100" u="sng">
                <a:latin typeface="Arial"/>
                <a:ea typeface="Arial"/>
                <a:cs typeface="Arial"/>
                <a:sym typeface="Arial"/>
              </a:rPr>
              <a:t>αντοχή </a:t>
            </a:r>
            <a:r>
              <a:rPr lang="en-US" sz="1100">
                <a:latin typeface="Arial"/>
                <a:ea typeface="Arial"/>
                <a:cs typeface="Arial"/>
                <a:sym typeface="Arial"/>
              </a:rPr>
              <a:t>στις ακραίες υποθαλάσσιες συνθήκες.</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Μέθοδοι Εκτίμησης Αξιοπιστίας:</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Resilience Assessment:</a:t>
            </a:r>
            <a:r>
              <a:rPr lang="en-US" sz="1100">
                <a:latin typeface="Arial"/>
                <a:ea typeface="Arial"/>
                <a:cs typeface="Arial"/>
                <a:sym typeface="Arial"/>
              </a:rPr>
              <a:t> Αξιολόγηση ανθεκτικότητας σε αστοχίες.</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Risk Assessment:</a:t>
            </a:r>
            <a:r>
              <a:rPr lang="en-US" sz="1100">
                <a:latin typeface="Arial"/>
                <a:ea typeface="Arial"/>
                <a:cs typeface="Arial"/>
                <a:sym typeface="Arial"/>
              </a:rPr>
              <a:t> Εντοπισμός και διαχείριση κινδύνων.</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Vulnerability Analysis:</a:t>
            </a:r>
            <a:r>
              <a:rPr lang="en-US" sz="1100">
                <a:latin typeface="Arial"/>
                <a:ea typeface="Arial"/>
                <a:cs typeface="Arial"/>
                <a:sym typeface="Arial"/>
              </a:rPr>
              <a:t> Ανάλυση αδυναμιών του συστήματος.</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Business Continuity Management (BCM):</a:t>
            </a:r>
            <a:r>
              <a:rPr lang="en-US" sz="1100">
                <a:latin typeface="Arial"/>
                <a:ea typeface="Arial"/>
                <a:cs typeface="Arial"/>
                <a:sym typeface="Arial"/>
              </a:rPr>
              <a:t> Διαχείριση για συνέχιση λειτουργίας σε κρίσιμες συνθήκες.</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Συμπέρασμα:</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Η αξιοπιστία των υποβρυχίων βασίζεται στη σωστή συνδυαστική ανάλυση αυτών των παραγόντων και την εφαρμογή μεθόδων εκτίμησης για συνεχή βελτίωση.</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a:p>
        </p:txBody>
      </p:sp>
      <p:sp>
        <p:nvSpPr>
          <p:cNvPr id="145" name="Google Shape;145;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Υποβρύχιο κλάσης Oscar. 4η πιο ισχυρή κλάση υποβρυχίου.</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US" sz="1100">
                <a:latin typeface="Arial"/>
                <a:ea typeface="Arial"/>
                <a:cs typeface="Arial"/>
                <a:sym typeface="Arial"/>
              </a:rPr>
              <a:t>Βύθιση κατά τη διάρκεια εκτέλεσης άσκησης στη θάλασσα του Μπάρεντς.</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US" sz="1100">
                <a:latin typeface="Arial"/>
                <a:ea typeface="Arial"/>
                <a:cs typeface="Arial"/>
                <a:sym typeface="Arial"/>
              </a:rPr>
              <a:t>Για την άσκηση ήταν εξοπλισμένο με dummy τορπίλες αλλά και με κανονικές πυρηνικές κεφαλές ο αριθμός των οποίων ακόμα και σήμερα παραμένει άγνωστος.</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206" name="Google Shape;206;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Root Cause Analysis ⇒ Στη διαφάνεια απλοποιημένο. Εξυπηρετεί και ως χρονικό για το τι συνέβη στις 12/8/2000.</a:t>
            </a:r>
            <a:endParaRPr/>
          </a:p>
          <a:p>
            <a:pPr indent="-317500" lvl="1" marL="914400" rtl="0" algn="l">
              <a:spcBef>
                <a:spcPts val="0"/>
              </a:spcBef>
              <a:spcAft>
                <a:spcPts val="0"/>
              </a:spcAft>
              <a:buSzPts val="1400"/>
              <a:buChar char="○"/>
            </a:pPr>
            <a:r>
              <a:rPr lang="en-US"/>
              <a:t>Ανεβασμένο ηθικό του πληρώματος από επιτυχημένη επιχείρηση στο Κόσοβο</a:t>
            </a:r>
            <a:endParaRPr/>
          </a:p>
          <a:p>
            <a:pPr indent="-317500" lvl="1" marL="914400" rtl="0" algn="l">
              <a:spcBef>
                <a:spcPts val="0"/>
              </a:spcBef>
              <a:spcAft>
                <a:spcPts val="0"/>
              </a:spcAft>
              <a:buClr>
                <a:schemeClr val="dk1"/>
              </a:buClr>
              <a:buSzPts val="1400"/>
              <a:buChar char="○"/>
            </a:pPr>
            <a:r>
              <a:rPr lang="en-US"/>
              <a:t>Κακοσυντηρημένο και άπραγο για αρκετούς μήνες</a:t>
            </a:r>
            <a:endParaRPr/>
          </a:p>
          <a:p>
            <a:pPr indent="-317500" lvl="1" marL="914400" rtl="0" algn="l">
              <a:spcBef>
                <a:spcPts val="0"/>
              </a:spcBef>
              <a:spcAft>
                <a:spcPts val="0"/>
              </a:spcAft>
              <a:buSzPts val="1400"/>
              <a:buChar char="○"/>
            </a:pPr>
            <a:r>
              <a:rPr lang="en-US"/>
              <a:t>Ρίχνει την πρώτη τορπίλη επιτυχημένα, ετοιμάζεται για την 2η</a:t>
            </a:r>
            <a:endParaRPr/>
          </a:p>
          <a:p>
            <a:pPr indent="-317500" lvl="1" marL="914400" rtl="0" algn="l">
              <a:spcBef>
                <a:spcPts val="0"/>
              </a:spcBef>
              <a:spcAft>
                <a:spcPts val="0"/>
              </a:spcAft>
              <a:buSzPts val="1400"/>
              <a:buChar char="○"/>
            </a:pPr>
            <a:r>
              <a:rPr lang="en-US"/>
              <a:t>Πρώτη μικρή έκρηξη στο διαμέρισμα τορπιλών (πιθανολογείται η ύπαρξη και άλλου υποβρυχίου και η σύγκρουση)</a:t>
            </a:r>
            <a:endParaRPr/>
          </a:p>
        </p:txBody>
      </p:sp>
      <p:sp>
        <p:nvSpPr>
          <p:cNvPr id="213" name="Google Shape;213;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Successful military mission 1999</a:t>
            </a:r>
            <a:endParaRPr/>
          </a:p>
          <a:p>
            <a:pPr indent="-317500" lvl="0" marL="457200" rtl="0" algn="l">
              <a:spcBef>
                <a:spcPts val="0"/>
              </a:spcBef>
              <a:spcAft>
                <a:spcPts val="0"/>
              </a:spcAft>
              <a:buSzPts val="1400"/>
              <a:buAutoNum type="arabicPeriod"/>
            </a:pPr>
            <a:r>
              <a:rPr lang="en-US"/>
              <a:t>Lack of training</a:t>
            </a:r>
            <a:endParaRPr/>
          </a:p>
          <a:p>
            <a:pPr indent="-317500" lvl="0" marL="457200" rtl="0" algn="l">
              <a:spcBef>
                <a:spcPts val="0"/>
              </a:spcBef>
              <a:spcAft>
                <a:spcPts val="0"/>
              </a:spcAft>
              <a:buSzPts val="1400"/>
              <a:buAutoNum type="arabicPeriod"/>
            </a:pPr>
            <a:r>
              <a:rPr lang="en-US"/>
              <a:t>Planning errors by the fleet</a:t>
            </a:r>
            <a:endParaRPr/>
          </a:p>
          <a:p>
            <a:pPr indent="-317500" lvl="0" marL="457200" rtl="0" algn="l">
              <a:spcBef>
                <a:spcPts val="0"/>
              </a:spcBef>
              <a:spcAft>
                <a:spcPts val="0"/>
              </a:spcAft>
              <a:buSzPts val="1400"/>
              <a:buAutoNum type="arabicPeriod"/>
            </a:pPr>
            <a:r>
              <a:rPr lang="en-US"/>
              <a:t>way underwater mountains</a:t>
            </a:r>
            <a:endParaRPr/>
          </a:p>
          <a:p>
            <a:pPr indent="-317500" lvl="0" marL="457200" rtl="0" algn="l">
              <a:spcBef>
                <a:spcPts val="0"/>
              </a:spcBef>
              <a:spcAft>
                <a:spcPts val="0"/>
              </a:spcAft>
              <a:buSzPts val="1400"/>
              <a:buAutoNum type="arabicPeriod"/>
            </a:pPr>
            <a:r>
              <a:rPr lang="en-US"/>
              <a:t>preparing shooting exercise by Kursk</a:t>
            </a:r>
            <a:endParaRPr/>
          </a:p>
          <a:p>
            <a:pPr indent="-317500" lvl="0" marL="457200" rtl="0" algn="l">
              <a:spcBef>
                <a:spcPts val="0"/>
              </a:spcBef>
              <a:spcAft>
                <a:spcPts val="0"/>
              </a:spcAft>
              <a:buSzPts val="1400"/>
              <a:buAutoNum type="arabicPeriod"/>
            </a:pPr>
            <a:r>
              <a:rPr lang="en-US"/>
              <a:t>non-Russian submarine rammed Kursk</a:t>
            </a:r>
            <a:endParaRPr/>
          </a:p>
          <a:p>
            <a:pPr indent="-317500" lvl="0" marL="457200" rtl="0" algn="l">
              <a:spcBef>
                <a:spcPts val="0"/>
              </a:spcBef>
              <a:spcAft>
                <a:spcPts val="0"/>
              </a:spcAft>
              <a:buSzPts val="1400"/>
              <a:buAutoNum type="arabicPeriod"/>
            </a:pPr>
            <a:r>
              <a:rPr lang="en-US"/>
              <a:t>explosion of a warshot torpedo </a:t>
            </a:r>
            <a:endParaRPr/>
          </a:p>
          <a:p>
            <a:pPr indent="-317500" lvl="0" marL="457200" rtl="0" algn="l">
              <a:spcBef>
                <a:spcPts val="0"/>
              </a:spcBef>
              <a:spcAft>
                <a:spcPts val="0"/>
              </a:spcAft>
              <a:buSzPts val="1400"/>
              <a:buAutoNum type="arabicPeriod"/>
            </a:pPr>
            <a:r>
              <a:rPr lang="en-US"/>
              <a:t>water leakage in torpedo room</a:t>
            </a:r>
            <a:endParaRPr/>
          </a:p>
          <a:p>
            <a:pPr indent="-317500" lvl="0" marL="457200" rtl="0" algn="l">
              <a:spcBef>
                <a:spcPts val="0"/>
              </a:spcBef>
              <a:spcAft>
                <a:spcPts val="0"/>
              </a:spcAft>
              <a:buSzPts val="1400"/>
              <a:buAutoNum type="arabicPeriod"/>
            </a:pPr>
            <a:r>
              <a:rPr lang="en-US"/>
              <a:t>order to ascent</a:t>
            </a:r>
            <a:endParaRPr/>
          </a:p>
          <a:p>
            <a:pPr indent="-317500" lvl="0" marL="457200" rtl="0" algn="l">
              <a:spcBef>
                <a:spcPts val="0"/>
              </a:spcBef>
              <a:spcAft>
                <a:spcPts val="0"/>
              </a:spcAft>
              <a:buSzPts val="1400"/>
              <a:buAutoNum type="arabicPeriod"/>
            </a:pPr>
            <a:r>
              <a:rPr lang="en-US"/>
              <a:t>electronics short-circuit</a:t>
            </a:r>
            <a:endParaRPr/>
          </a:p>
          <a:p>
            <a:pPr indent="-317500" lvl="0" marL="457200" rtl="0" algn="l">
              <a:spcBef>
                <a:spcPts val="0"/>
              </a:spcBef>
              <a:spcAft>
                <a:spcPts val="0"/>
              </a:spcAft>
              <a:buSzPts val="1400"/>
              <a:buAutoNum type="arabicPeriod"/>
            </a:pPr>
            <a:r>
              <a:rPr lang="en-US"/>
              <a:t>2 events</a:t>
            </a:r>
            <a:endParaRPr/>
          </a:p>
          <a:p>
            <a:pPr indent="-317500" lvl="1" marL="914400" rtl="0" algn="l">
              <a:spcBef>
                <a:spcPts val="0"/>
              </a:spcBef>
              <a:spcAft>
                <a:spcPts val="0"/>
              </a:spcAft>
              <a:buClr>
                <a:schemeClr val="dk1"/>
              </a:buClr>
              <a:buSzPts val="1400"/>
              <a:buAutoNum type="alphaLcPeriod"/>
            </a:pPr>
            <a:r>
              <a:rPr lang="en-US"/>
              <a:t>automatic shutdown</a:t>
            </a:r>
            <a:endParaRPr/>
          </a:p>
          <a:p>
            <a:pPr indent="-317500" lvl="1" marL="914400" rtl="0" algn="l">
              <a:spcBef>
                <a:spcPts val="0"/>
              </a:spcBef>
              <a:spcAft>
                <a:spcPts val="0"/>
              </a:spcAft>
              <a:buClr>
                <a:schemeClr val="dk1"/>
              </a:buClr>
              <a:buSzPts val="1400"/>
              <a:buAutoNum type="alphaLcPeriod"/>
            </a:pPr>
            <a:r>
              <a:rPr lang="en-US"/>
              <a:t>Kursk out of control</a:t>
            </a:r>
            <a:endParaRPr/>
          </a:p>
          <a:p>
            <a:pPr indent="-317500" lvl="0" marL="457200" rtl="0" algn="l">
              <a:spcBef>
                <a:spcPts val="0"/>
              </a:spcBef>
              <a:spcAft>
                <a:spcPts val="0"/>
              </a:spcAft>
              <a:buSzPts val="1400"/>
              <a:buAutoNum type="arabicPeriod"/>
            </a:pPr>
            <a:r>
              <a:rPr lang="en-US"/>
              <a:t>hit to the sea floor</a:t>
            </a:r>
            <a:endParaRPr/>
          </a:p>
          <a:p>
            <a:pPr indent="-317500" lvl="0" marL="457200" rtl="0" algn="l">
              <a:spcBef>
                <a:spcPts val="0"/>
              </a:spcBef>
              <a:spcAft>
                <a:spcPts val="0"/>
              </a:spcAft>
              <a:buSzPts val="1400"/>
              <a:buAutoNum type="arabicPeriod"/>
            </a:pPr>
            <a:r>
              <a:rPr lang="en-US"/>
              <a:t>detonation of warshot torpedoes</a:t>
            </a:r>
            <a:endParaRPr/>
          </a:p>
          <a:p>
            <a:pPr indent="0" lvl="0" marL="0" rtl="0" algn="l">
              <a:spcBef>
                <a:spcPts val="0"/>
              </a:spcBef>
              <a:spcAft>
                <a:spcPts val="0"/>
              </a:spcAft>
              <a:buNone/>
            </a:pPr>
            <a:r>
              <a:rPr lang="en-US"/>
              <a:t>Στον αριστερό πίνακα βλέπουμε ουσιαστικά </a:t>
            </a:r>
            <a:br>
              <a:rPr lang="en-US"/>
            </a:br>
            <a:r>
              <a:rPr lang="en-US"/>
              <a:t>1)ποιες είναι οι δράσεις και οι εμπλεκόμενοι στις δράσεις actors</a:t>
            </a:r>
            <a:br>
              <a:rPr lang="en-US"/>
            </a:br>
            <a:r>
              <a:rPr lang="en-US"/>
              <a:t>2) τα υποσυστήματα που επηρέασαν</a:t>
            </a:r>
            <a:br>
              <a:rPr lang="en-US"/>
            </a:br>
            <a:r>
              <a:rPr lang="en-US"/>
              <a:t>3) την επίδρασή τους στην ανθεκτικότητα</a:t>
            </a:r>
            <a:br>
              <a:rPr lang="en-US"/>
            </a:br>
            <a:r>
              <a:rPr lang="en-US"/>
              <a:t>Τα περισσότερα είχαν αρνητική επίδραση ή non relevant μόνο 3 θετικά. 10 και μετά χάνεται ο έλεγχος, δεν επηρεάζεται η ανθεκτικότητα</a:t>
            </a:r>
            <a:endParaRPr/>
          </a:p>
        </p:txBody>
      </p:sp>
      <p:sp>
        <p:nvSpPr>
          <p:cNvPr id="267" name="Google Shape;267;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Μετά το ναυάγιο ένα θέμα που προέκυψε ήταν η ασφαλής ανάσυρση των συντριμμιών από τον βυθό. Ευτυχώς η 2η και μεγαλύτερη έκρηξη είχε καταστρέψει το υποβρύχιο μέχρι και το διαμέρισμα νούμερο 5. Οι πυρηνικοί αντιδραστήρες έμειναν άθικτοι και χάρη στο επίσης άθικτο Emergency Cooling System (διαμέρισμα 6) μπόρεσαν να ανασυρθούν με επιτυχία.</a:t>
            </a:r>
            <a:endParaRPr/>
          </a:p>
        </p:txBody>
      </p:sp>
      <p:sp>
        <p:nvSpPr>
          <p:cNvPr id="274" name="Google Shape;274;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9"/>
          <p:cNvSpPr/>
          <p:nvPr>
            <p:ph idx="2" type="pic"/>
          </p:nvPr>
        </p:nvSpPr>
        <p:spPr>
          <a:xfrm>
            <a:off x="1792288" y="612775"/>
            <a:ext cx="5486400" cy="4114800"/>
          </a:xfrm>
          <a:prstGeom prst="rect">
            <a:avLst/>
          </a:prstGeom>
          <a:noFill/>
          <a:ln>
            <a:noFill/>
          </a:ln>
        </p:spPr>
      </p:sp>
      <p:sp>
        <p:nvSpPr>
          <p:cNvPr id="68" name="Google Shape;68;p2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hyperlink" Target="https://x.com/Telegraph/status/167109430666746265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hyperlink" Target="https://doi.org/10.1016/j.ijpvp.2024.105340" TargetMode="External"/><Relationship Id="rId5" Type="http://schemas.openxmlformats.org/officeDocument/2006/relationships/hyperlink" Target="http://www.largeassociates.com/LA%20reports%20&amp;%20papers/Kursk/TirelessKurskForensic.pdf" TargetMode="External"/><Relationship Id="rId6" Type="http://schemas.openxmlformats.org/officeDocument/2006/relationships/hyperlink" Target="https://www.taylorfrancis.com/reader/read-online/599fe65f-971b-448d-b382-68590051fe04/chapter/pdf?context=ubx" TargetMode="External"/><Relationship Id="rId7" Type="http://schemas.openxmlformats.org/officeDocument/2006/relationships/hyperlink" Target="https://doi.org/10.3390/jmse1209146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87" name="Shape 87"/>
        <p:cNvGrpSpPr/>
        <p:nvPr/>
      </p:nvGrpSpPr>
      <p:grpSpPr>
        <a:xfrm>
          <a:off x="0" y="0"/>
          <a:ext cx="0" cy="0"/>
          <a:chOff x="0" y="0"/>
          <a:chExt cx="0" cy="0"/>
        </a:xfrm>
      </p:grpSpPr>
      <p:sp>
        <p:nvSpPr>
          <p:cNvPr id="88" name="Google Shape;88;p1"/>
          <p:cNvSpPr/>
          <p:nvPr/>
        </p:nvSpPr>
        <p:spPr>
          <a:xfrm>
            <a:off x="8504441" y="2329224"/>
            <a:ext cx="9974650" cy="8176431"/>
          </a:xfrm>
          <a:custGeom>
            <a:rect b="b" l="l" r="r" t="t"/>
            <a:pathLst>
              <a:path extrusionOk="0" h="1266743" w="1545334">
                <a:moveTo>
                  <a:pt x="0" y="0"/>
                </a:moveTo>
                <a:lnTo>
                  <a:pt x="1545334" y="0"/>
                </a:lnTo>
                <a:lnTo>
                  <a:pt x="1545334" y="1266743"/>
                </a:lnTo>
                <a:lnTo>
                  <a:pt x="0" y="1266743"/>
                </a:lnTo>
                <a:close/>
              </a:path>
            </a:pathLst>
          </a:custGeom>
          <a:blipFill rotWithShape="1">
            <a:blip r:embed="rId3">
              <a:alphaModFix/>
            </a:blip>
            <a:stretch>
              <a:fillRect b="0" l="-4647" r="-4646" t="0"/>
            </a:stretch>
          </a:blipFill>
          <a:ln>
            <a:noFill/>
          </a:ln>
        </p:spPr>
      </p:sp>
      <p:grpSp>
        <p:nvGrpSpPr>
          <p:cNvPr id="89" name="Google Shape;89;p1"/>
          <p:cNvGrpSpPr/>
          <p:nvPr/>
        </p:nvGrpSpPr>
        <p:grpSpPr>
          <a:xfrm rot="5400000">
            <a:off x="8813864" y="1639402"/>
            <a:ext cx="256787" cy="3995161"/>
            <a:chOff x="0" y="-38100"/>
            <a:chExt cx="67631" cy="1052223"/>
          </a:xfrm>
        </p:grpSpPr>
        <p:sp>
          <p:nvSpPr>
            <p:cNvPr id="90" name="Google Shape;90;p1"/>
            <p:cNvSpPr/>
            <p:nvPr/>
          </p:nvSpPr>
          <p:spPr>
            <a:xfrm>
              <a:off x="0" y="0"/>
              <a:ext cx="67631" cy="1014123"/>
            </a:xfrm>
            <a:custGeom>
              <a:rect b="b" l="l" r="r" t="t"/>
              <a:pathLst>
                <a:path extrusionOk="0" h="1014123" w="67631">
                  <a:moveTo>
                    <a:pt x="0" y="0"/>
                  </a:moveTo>
                  <a:lnTo>
                    <a:pt x="67631" y="0"/>
                  </a:lnTo>
                  <a:lnTo>
                    <a:pt x="67631" y="1014123"/>
                  </a:lnTo>
                  <a:lnTo>
                    <a:pt x="0" y="1014123"/>
                  </a:lnTo>
                  <a:close/>
                </a:path>
              </a:pathLst>
            </a:custGeom>
            <a:solidFill>
              <a:srgbClr val="FFFFFF"/>
            </a:solidFill>
            <a:ln>
              <a:noFill/>
            </a:ln>
          </p:spPr>
        </p:sp>
        <p:sp>
          <p:nvSpPr>
            <p:cNvPr id="91" name="Google Shape;91;p1"/>
            <p:cNvSpPr txBox="1"/>
            <p:nvPr/>
          </p:nvSpPr>
          <p:spPr>
            <a:xfrm>
              <a:off x="0" y="-38100"/>
              <a:ext cx="67631" cy="1052223"/>
            </a:xfrm>
            <a:prstGeom prst="rect">
              <a:avLst/>
            </a:prstGeom>
            <a:noFill/>
            <a:ln>
              <a:noFill/>
            </a:ln>
          </p:spPr>
          <p:txBody>
            <a:bodyPr anchorCtr="0" anchor="ctr" bIns="50800" lIns="50800" spcFirstLastPara="1" rIns="50800" wrap="square" tIns="50800">
              <a:noAutofit/>
            </a:bodyPr>
            <a:lstStyle/>
            <a:p>
              <a:pPr indent="0" lvl="0" marL="0" marR="0" rtl="0" algn="ctr">
                <a:lnSpc>
                  <a:spcPct val="159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2" name="Google Shape;92;p1"/>
          <p:cNvSpPr txBox="1"/>
          <p:nvPr/>
        </p:nvSpPr>
        <p:spPr>
          <a:xfrm>
            <a:off x="1372132" y="208577"/>
            <a:ext cx="15543600" cy="33336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699" u="none" cap="none" strike="noStrike">
                <a:solidFill>
                  <a:srgbClr val="A5E9FE"/>
                </a:solidFill>
                <a:latin typeface="Tahoma"/>
                <a:ea typeface="Tahoma"/>
                <a:cs typeface="Tahoma"/>
                <a:sym typeface="Tahoma"/>
              </a:rPr>
              <a:t>CASE STUDY OF SUBMARINE DISASTERS (TITAN - KURSK) FROM A RELIABILITY PERSPECTIVE</a:t>
            </a:r>
            <a:endParaRPr>
              <a:solidFill>
                <a:srgbClr val="A5E9FE"/>
              </a:solidFill>
              <a:latin typeface="Tahoma"/>
              <a:ea typeface="Tahoma"/>
              <a:cs typeface="Tahoma"/>
              <a:sym typeface="Tahoma"/>
            </a:endParaRPr>
          </a:p>
        </p:txBody>
      </p:sp>
      <p:sp>
        <p:nvSpPr>
          <p:cNvPr id="93" name="Google Shape;93;p1"/>
          <p:cNvSpPr txBox="1"/>
          <p:nvPr/>
        </p:nvSpPr>
        <p:spPr>
          <a:xfrm>
            <a:off x="1372132" y="4798190"/>
            <a:ext cx="13246500" cy="434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US" sz="3000" u="none" cap="none" strike="noStrike">
                <a:solidFill>
                  <a:srgbClr val="FFFFFF"/>
                </a:solidFill>
                <a:latin typeface="Tahoma"/>
                <a:ea typeface="Tahoma"/>
                <a:cs typeface="Tahoma"/>
                <a:sym typeface="Tahoma"/>
              </a:rPr>
              <a:t>Αξιοπιστία Συστημάτων</a:t>
            </a:r>
            <a:endParaRPr>
              <a:latin typeface="Tahoma"/>
              <a:ea typeface="Tahoma"/>
              <a:cs typeface="Tahoma"/>
              <a:sym typeface="Tahoma"/>
            </a:endParaRPr>
          </a:p>
          <a:p>
            <a:pPr indent="0" lvl="0" marL="0" marR="0" rtl="0" algn="l">
              <a:lnSpc>
                <a:spcPct val="140000"/>
              </a:lnSpc>
              <a:spcBef>
                <a:spcPts val="0"/>
              </a:spcBef>
              <a:spcAft>
                <a:spcPts val="0"/>
              </a:spcAft>
              <a:buNone/>
            </a:pPr>
            <a:r>
              <a:rPr i="0" lang="en-US" sz="3000" u="none" cap="none" strike="noStrike">
                <a:solidFill>
                  <a:srgbClr val="FFFFFF"/>
                </a:solidFill>
                <a:latin typeface="Tahoma"/>
                <a:ea typeface="Tahoma"/>
                <a:cs typeface="Tahoma"/>
                <a:sym typeface="Tahoma"/>
              </a:rPr>
              <a:t>9ο εξάμηνο </a:t>
            </a:r>
            <a:endParaRPr>
              <a:latin typeface="Tahoma"/>
              <a:ea typeface="Tahoma"/>
              <a:cs typeface="Tahoma"/>
              <a:sym typeface="Tahoma"/>
            </a:endParaRPr>
          </a:p>
          <a:p>
            <a:pPr indent="0" lvl="0" marL="0" marR="0" rtl="0" algn="l">
              <a:lnSpc>
                <a:spcPct val="140000"/>
              </a:lnSpc>
              <a:spcBef>
                <a:spcPts val="0"/>
              </a:spcBef>
              <a:spcAft>
                <a:spcPts val="0"/>
              </a:spcAft>
              <a:buNone/>
            </a:pPr>
            <a:r>
              <a:rPr i="0" lang="en-US" sz="3000" u="none" cap="none" strike="noStrike">
                <a:solidFill>
                  <a:srgbClr val="FFFFFF"/>
                </a:solidFill>
                <a:latin typeface="Tahoma"/>
                <a:ea typeface="Tahoma"/>
                <a:cs typeface="Tahoma"/>
                <a:sym typeface="Tahoma"/>
              </a:rPr>
              <a:t>2024-2025</a:t>
            </a:r>
            <a:endParaRPr>
              <a:latin typeface="Tahoma"/>
              <a:ea typeface="Tahoma"/>
              <a:cs typeface="Tahoma"/>
              <a:sym typeface="Tahoma"/>
            </a:endParaRPr>
          </a:p>
          <a:p>
            <a:pPr indent="0" lvl="0" marL="0" marR="0" rtl="0" algn="l">
              <a:lnSpc>
                <a:spcPct val="140000"/>
              </a:lnSpc>
              <a:spcBef>
                <a:spcPts val="0"/>
              </a:spcBef>
              <a:spcAft>
                <a:spcPts val="0"/>
              </a:spcAft>
              <a:buNone/>
            </a:pPr>
            <a:r>
              <a:t/>
            </a:r>
            <a:endParaRPr i="0" sz="3000" u="none" cap="none" strike="noStrike">
              <a:solidFill>
                <a:srgbClr val="FFFFFF"/>
              </a:solidFill>
              <a:latin typeface="Tahoma"/>
              <a:ea typeface="Tahoma"/>
              <a:cs typeface="Tahoma"/>
              <a:sym typeface="Tahoma"/>
            </a:endParaRPr>
          </a:p>
          <a:p>
            <a:pPr indent="0" lvl="0" marL="0" marR="0" rtl="0" algn="l">
              <a:lnSpc>
                <a:spcPct val="140000"/>
              </a:lnSpc>
              <a:spcBef>
                <a:spcPts val="0"/>
              </a:spcBef>
              <a:spcAft>
                <a:spcPts val="0"/>
              </a:spcAft>
              <a:buNone/>
            </a:pPr>
            <a:r>
              <a:rPr i="0" lang="en-US" sz="3000" u="sng" cap="none" strike="noStrike">
                <a:solidFill>
                  <a:srgbClr val="FFFFFF"/>
                </a:solidFill>
                <a:latin typeface="Tahoma"/>
                <a:ea typeface="Tahoma"/>
                <a:cs typeface="Tahoma"/>
                <a:sym typeface="Tahoma"/>
              </a:rPr>
              <a:t>Ομάδα 11:</a:t>
            </a:r>
            <a:endParaRPr>
              <a:latin typeface="Tahoma"/>
              <a:ea typeface="Tahoma"/>
              <a:cs typeface="Tahoma"/>
              <a:sym typeface="Tahoma"/>
            </a:endParaRPr>
          </a:p>
          <a:p>
            <a:pPr indent="0" lvl="0" marL="0" marR="0" rtl="0" algn="l">
              <a:lnSpc>
                <a:spcPct val="140000"/>
              </a:lnSpc>
              <a:spcBef>
                <a:spcPts val="0"/>
              </a:spcBef>
              <a:spcAft>
                <a:spcPts val="0"/>
              </a:spcAft>
              <a:buNone/>
            </a:pPr>
            <a:r>
              <a:rPr i="0" lang="en-US" sz="3000" u="none" cap="none" strike="noStrike">
                <a:solidFill>
                  <a:srgbClr val="FFFFFF"/>
                </a:solidFill>
                <a:latin typeface="Tahoma"/>
                <a:ea typeface="Tahoma"/>
                <a:cs typeface="Tahoma"/>
                <a:sym typeface="Tahoma"/>
              </a:rPr>
              <a:t>Μαμουγιώργη Μαρία 10533</a:t>
            </a:r>
            <a:endParaRPr>
              <a:latin typeface="Tahoma"/>
              <a:ea typeface="Tahoma"/>
              <a:cs typeface="Tahoma"/>
              <a:sym typeface="Tahoma"/>
            </a:endParaRPr>
          </a:p>
          <a:p>
            <a:pPr indent="0" lvl="0" marL="0" marR="0" rtl="0" algn="l">
              <a:lnSpc>
                <a:spcPct val="140000"/>
              </a:lnSpc>
              <a:spcBef>
                <a:spcPts val="0"/>
              </a:spcBef>
              <a:spcAft>
                <a:spcPts val="0"/>
              </a:spcAft>
              <a:buNone/>
            </a:pPr>
            <a:r>
              <a:rPr i="0" lang="en-US" sz="3000" u="none" cap="none" strike="noStrike">
                <a:solidFill>
                  <a:srgbClr val="FFFFFF"/>
                </a:solidFill>
                <a:latin typeface="Tahoma"/>
                <a:ea typeface="Tahoma"/>
                <a:cs typeface="Tahoma"/>
                <a:sym typeface="Tahoma"/>
              </a:rPr>
              <a:t>Φωτιάδης Αλέξανδρος 10392</a:t>
            </a:r>
            <a:endParaRPr>
              <a:latin typeface="Tahoma"/>
              <a:ea typeface="Tahoma"/>
              <a:cs typeface="Tahoma"/>
              <a:sym typeface="Tahoma"/>
            </a:endParaRPr>
          </a:p>
        </p:txBody>
      </p:sp>
      <p:cxnSp>
        <p:nvCxnSpPr>
          <p:cNvPr id="94" name="Google Shape;94;p1"/>
          <p:cNvCxnSpPr/>
          <p:nvPr/>
        </p:nvCxnSpPr>
        <p:spPr>
          <a:xfrm rot="10800000">
            <a:off x="1014412" y="2329224"/>
            <a:ext cx="14288" cy="6929076"/>
          </a:xfrm>
          <a:prstGeom prst="straightConnector1">
            <a:avLst/>
          </a:prstGeom>
          <a:noFill/>
          <a:ln cap="flat" cmpd="sng" w="28575">
            <a:solidFill>
              <a:srgbClr val="FFFFFF"/>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285" name="Shape 285"/>
        <p:cNvGrpSpPr/>
        <p:nvPr/>
      </p:nvGrpSpPr>
      <p:grpSpPr>
        <a:xfrm>
          <a:off x="0" y="0"/>
          <a:ext cx="0" cy="0"/>
          <a:chOff x="0" y="0"/>
          <a:chExt cx="0" cy="0"/>
        </a:xfrm>
      </p:grpSpPr>
      <p:cxnSp>
        <p:nvCxnSpPr>
          <p:cNvPr id="286" name="Google Shape;286;p10"/>
          <p:cNvCxnSpPr/>
          <p:nvPr/>
        </p:nvCxnSpPr>
        <p:spPr>
          <a:xfrm>
            <a:off x="-886757" y="5074942"/>
            <a:ext cx="20061513" cy="0"/>
          </a:xfrm>
          <a:prstGeom prst="straightConnector1">
            <a:avLst/>
          </a:prstGeom>
          <a:noFill/>
          <a:ln cap="flat" cmpd="sng" w="28575">
            <a:solidFill>
              <a:srgbClr val="12F1FF"/>
            </a:solidFill>
            <a:prstDash val="solid"/>
            <a:round/>
            <a:headEnd len="sm" w="sm" type="none"/>
            <a:tailEnd len="sm" w="sm" type="none"/>
          </a:ln>
        </p:spPr>
      </p:cxnSp>
      <p:grpSp>
        <p:nvGrpSpPr>
          <p:cNvPr id="287" name="Google Shape;287;p10"/>
          <p:cNvGrpSpPr/>
          <p:nvPr/>
        </p:nvGrpSpPr>
        <p:grpSpPr>
          <a:xfrm>
            <a:off x="5930165" y="4823914"/>
            <a:ext cx="502056" cy="502056"/>
            <a:chOff x="0" y="0"/>
            <a:chExt cx="812800" cy="812800"/>
          </a:xfrm>
        </p:grpSpPr>
        <p:sp>
          <p:nvSpPr>
            <p:cNvPr id="288" name="Google Shape;288;p10"/>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289" name="Google Shape;289;p10"/>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0" name="Google Shape;290;p10"/>
          <p:cNvGrpSpPr/>
          <p:nvPr/>
        </p:nvGrpSpPr>
        <p:grpSpPr>
          <a:xfrm>
            <a:off x="2227066" y="4823914"/>
            <a:ext cx="502056" cy="502056"/>
            <a:chOff x="0" y="0"/>
            <a:chExt cx="812800" cy="812800"/>
          </a:xfrm>
        </p:grpSpPr>
        <p:sp>
          <p:nvSpPr>
            <p:cNvPr id="291" name="Google Shape;291;p10"/>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292" name="Google Shape;292;p10"/>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3" name="Google Shape;293;p10"/>
          <p:cNvGrpSpPr/>
          <p:nvPr/>
        </p:nvGrpSpPr>
        <p:grpSpPr>
          <a:xfrm>
            <a:off x="9653627" y="4823914"/>
            <a:ext cx="502056" cy="502056"/>
            <a:chOff x="0" y="0"/>
            <a:chExt cx="812800" cy="812800"/>
          </a:xfrm>
        </p:grpSpPr>
        <p:sp>
          <p:nvSpPr>
            <p:cNvPr id="294" name="Google Shape;294;p10"/>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295" name="Google Shape;295;p10"/>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6" name="Google Shape;296;p10"/>
          <p:cNvGrpSpPr/>
          <p:nvPr/>
        </p:nvGrpSpPr>
        <p:grpSpPr>
          <a:xfrm>
            <a:off x="13396139" y="4823914"/>
            <a:ext cx="502056" cy="502056"/>
            <a:chOff x="0" y="0"/>
            <a:chExt cx="812800" cy="812800"/>
          </a:xfrm>
        </p:grpSpPr>
        <p:sp>
          <p:nvSpPr>
            <p:cNvPr id="297" name="Google Shape;297;p10"/>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298" name="Google Shape;298;p10"/>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9" name="Google Shape;299;p10"/>
          <p:cNvSpPr txBox="1"/>
          <p:nvPr/>
        </p:nvSpPr>
        <p:spPr>
          <a:xfrm>
            <a:off x="2227066"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01</a:t>
            </a:r>
            <a:endParaRPr>
              <a:latin typeface="Tahoma"/>
              <a:ea typeface="Tahoma"/>
              <a:cs typeface="Tahoma"/>
              <a:sym typeface="Tahoma"/>
            </a:endParaRPr>
          </a:p>
        </p:txBody>
      </p:sp>
      <p:sp>
        <p:nvSpPr>
          <p:cNvPr id="300" name="Google Shape;300;p10"/>
          <p:cNvSpPr txBox="1"/>
          <p:nvPr/>
        </p:nvSpPr>
        <p:spPr>
          <a:xfrm>
            <a:off x="5948468"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02</a:t>
            </a:r>
            <a:endParaRPr>
              <a:latin typeface="Tahoma"/>
              <a:ea typeface="Tahoma"/>
              <a:cs typeface="Tahoma"/>
              <a:sym typeface="Tahoma"/>
            </a:endParaRPr>
          </a:p>
        </p:txBody>
      </p:sp>
      <p:sp>
        <p:nvSpPr>
          <p:cNvPr id="301" name="Google Shape;301;p10"/>
          <p:cNvSpPr txBox="1"/>
          <p:nvPr/>
        </p:nvSpPr>
        <p:spPr>
          <a:xfrm>
            <a:off x="9671930" y="5440610"/>
            <a:ext cx="2197200" cy="11697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7599" u="none" cap="none" strike="noStrike">
                <a:solidFill>
                  <a:srgbClr val="A5E9FE"/>
                </a:solidFill>
                <a:latin typeface="Tahoma"/>
                <a:ea typeface="Tahoma"/>
                <a:cs typeface="Tahoma"/>
                <a:sym typeface="Tahoma"/>
              </a:rPr>
              <a:t>03</a:t>
            </a:r>
            <a:endParaRPr>
              <a:latin typeface="Tahoma"/>
              <a:ea typeface="Tahoma"/>
              <a:cs typeface="Tahoma"/>
              <a:sym typeface="Tahoma"/>
            </a:endParaRPr>
          </a:p>
        </p:txBody>
      </p:sp>
      <p:sp>
        <p:nvSpPr>
          <p:cNvPr id="302" name="Google Shape;302;p10"/>
          <p:cNvSpPr txBox="1"/>
          <p:nvPr/>
        </p:nvSpPr>
        <p:spPr>
          <a:xfrm>
            <a:off x="9671930" y="6543141"/>
            <a:ext cx="2748000" cy="1260600"/>
          </a:xfrm>
          <a:prstGeom prst="rect">
            <a:avLst/>
          </a:prstGeom>
          <a:noFill/>
          <a:ln>
            <a:noFill/>
          </a:ln>
        </p:spPr>
        <p:txBody>
          <a:bodyPr anchorCtr="0" anchor="t" bIns="0" lIns="0" spcFirstLastPara="1" rIns="0" wrap="square" tIns="0">
            <a:spAutoFit/>
          </a:bodyPr>
          <a:lstStyle/>
          <a:p>
            <a:pPr indent="0" lvl="0" marL="0" marR="0" rtl="0" algn="l">
              <a:lnSpc>
                <a:spcPct val="156017"/>
              </a:lnSpc>
              <a:spcBef>
                <a:spcPts val="0"/>
              </a:spcBef>
              <a:spcAft>
                <a:spcPts val="0"/>
              </a:spcAft>
              <a:buNone/>
            </a:pPr>
            <a:r>
              <a:rPr i="0" lang="en-US" sz="3199" u="none" cap="none" strike="noStrike">
                <a:solidFill>
                  <a:srgbClr val="A5E9FE"/>
                </a:solidFill>
                <a:latin typeface="Tahoma"/>
                <a:ea typeface="Tahoma"/>
                <a:cs typeface="Tahoma"/>
                <a:sym typeface="Tahoma"/>
              </a:rPr>
              <a:t>Titan case study</a:t>
            </a:r>
            <a:endParaRPr>
              <a:latin typeface="Tahoma"/>
              <a:ea typeface="Tahoma"/>
              <a:cs typeface="Tahoma"/>
              <a:sym typeface="Tahoma"/>
            </a:endParaRPr>
          </a:p>
        </p:txBody>
      </p:sp>
      <p:sp>
        <p:nvSpPr>
          <p:cNvPr id="303" name="Google Shape;303;p10"/>
          <p:cNvSpPr txBox="1"/>
          <p:nvPr/>
        </p:nvSpPr>
        <p:spPr>
          <a:xfrm>
            <a:off x="13414442"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04</a:t>
            </a:r>
            <a:endParaRPr>
              <a:latin typeface="Tahoma"/>
              <a:ea typeface="Tahoma"/>
              <a:cs typeface="Tahoma"/>
              <a:sym typeface="Tahoma"/>
            </a:endParaRPr>
          </a:p>
        </p:txBody>
      </p:sp>
      <p:grpSp>
        <p:nvGrpSpPr>
          <p:cNvPr id="304" name="Google Shape;304;p10"/>
          <p:cNvGrpSpPr/>
          <p:nvPr/>
        </p:nvGrpSpPr>
        <p:grpSpPr>
          <a:xfrm>
            <a:off x="9472313" y="4633075"/>
            <a:ext cx="883735" cy="883735"/>
            <a:chOff x="0" y="0"/>
            <a:chExt cx="812800" cy="812800"/>
          </a:xfrm>
        </p:grpSpPr>
        <p:sp>
          <p:nvSpPr>
            <p:cNvPr id="305" name="Google Shape;305;p10"/>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306" name="Google Shape;306;p10"/>
            <p:cNvSpPr txBox="1"/>
            <p:nvPr/>
          </p:nvSpPr>
          <p:spPr>
            <a:xfrm>
              <a:off x="190500" y="257175"/>
              <a:ext cx="431800" cy="365125"/>
            </a:xfrm>
            <a:prstGeom prst="rect">
              <a:avLst/>
            </a:prstGeom>
            <a:noFill/>
            <a:ln>
              <a:noFill/>
            </a:ln>
          </p:spPr>
          <p:txBody>
            <a:bodyPr anchorCtr="0" anchor="ctr" bIns="50800" lIns="50800" spcFirstLastPara="1" rIns="50800" wrap="square" tIns="50800">
              <a:noAutofit/>
            </a:bodyPr>
            <a:lstStyle/>
            <a:p>
              <a:pPr indent="0" lvl="0" marL="0" marR="0" rtl="0" algn="ctr">
                <a:lnSpc>
                  <a:spcPct val="240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314" name="Shape 314"/>
        <p:cNvGrpSpPr/>
        <p:nvPr/>
      </p:nvGrpSpPr>
      <p:grpSpPr>
        <a:xfrm>
          <a:off x="0" y="0"/>
          <a:ext cx="0" cy="0"/>
          <a:chOff x="0" y="0"/>
          <a:chExt cx="0" cy="0"/>
        </a:xfrm>
      </p:grpSpPr>
      <p:sp>
        <p:nvSpPr>
          <p:cNvPr id="315" name="Google Shape;315;p11"/>
          <p:cNvSpPr/>
          <p:nvPr/>
        </p:nvSpPr>
        <p:spPr>
          <a:xfrm rot="-24000">
            <a:off x="475305" y="3875432"/>
            <a:ext cx="8308058" cy="5377665"/>
          </a:xfrm>
          <a:custGeom>
            <a:rect b="b" l="l" r="r" t="t"/>
            <a:pathLst>
              <a:path extrusionOk="0" h="2198162" w="3395983">
                <a:moveTo>
                  <a:pt x="15182" y="0"/>
                </a:moveTo>
                <a:lnTo>
                  <a:pt x="3395983" y="23603"/>
                </a:lnTo>
                <a:lnTo>
                  <a:pt x="3380802" y="2198162"/>
                </a:lnTo>
                <a:lnTo>
                  <a:pt x="0" y="2174559"/>
                </a:lnTo>
                <a:close/>
              </a:path>
            </a:pathLst>
          </a:custGeom>
          <a:blipFill rotWithShape="1">
            <a:blip r:embed="rId3">
              <a:alphaModFix/>
            </a:blip>
            <a:stretch>
              <a:fillRect b="0" l="-2853" r="-3304" t="-59734"/>
            </a:stretch>
          </a:blipFill>
          <a:ln>
            <a:noFill/>
          </a:ln>
        </p:spPr>
      </p:sp>
      <p:sp>
        <p:nvSpPr>
          <p:cNvPr id="316" name="Google Shape;316;p11"/>
          <p:cNvSpPr/>
          <p:nvPr/>
        </p:nvSpPr>
        <p:spPr>
          <a:xfrm>
            <a:off x="12568078" y="438926"/>
            <a:ext cx="5576596" cy="3966077"/>
          </a:xfrm>
          <a:custGeom>
            <a:rect b="b" l="l" r="r" t="t"/>
            <a:pathLst>
              <a:path extrusionOk="0" h="1089306" w="1531644">
                <a:moveTo>
                  <a:pt x="0" y="0"/>
                </a:moveTo>
                <a:lnTo>
                  <a:pt x="1531644" y="0"/>
                </a:lnTo>
                <a:lnTo>
                  <a:pt x="1531644" y="1089306"/>
                </a:lnTo>
                <a:lnTo>
                  <a:pt x="0" y="1089306"/>
                </a:lnTo>
                <a:close/>
              </a:path>
            </a:pathLst>
          </a:custGeom>
          <a:blipFill rotWithShape="1">
            <a:blip r:embed="rId4">
              <a:alphaModFix/>
            </a:blip>
            <a:stretch>
              <a:fillRect b="0" l="-1809" r="-1808" t="0"/>
            </a:stretch>
          </a:blipFill>
          <a:ln>
            <a:noFill/>
          </a:ln>
        </p:spPr>
      </p:sp>
      <p:grpSp>
        <p:nvGrpSpPr>
          <p:cNvPr id="317" name="Google Shape;317;p11"/>
          <p:cNvGrpSpPr/>
          <p:nvPr/>
        </p:nvGrpSpPr>
        <p:grpSpPr>
          <a:xfrm rot="5400000">
            <a:off x="10587557" y="2402701"/>
            <a:ext cx="302517" cy="3702089"/>
            <a:chOff x="0" y="-38100"/>
            <a:chExt cx="79675" cy="975036"/>
          </a:xfrm>
        </p:grpSpPr>
        <p:sp>
          <p:nvSpPr>
            <p:cNvPr id="318" name="Google Shape;318;p11"/>
            <p:cNvSpPr/>
            <p:nvPr/>
          </p:nvSpPr>
          <p:spPr>
            <a:xfrm>
              <a:off x="0" y="0"/>
              <a:ext cx="79675" cy="936936"/>
            </a:xfrm>
            <a:custGeom>
              <a:rect b="b" l="l" r="r" t="t"/>
              <a:pathLst>
                <a:path extrusionOk="0" h="936936" w="79675">
                  <a:moveTo>
                    <a:pt x="0" y="0"/>
                  </a:moveTo>
                  <a:lnTo>
                    <a:pt x="79675" y="0"/>
                  </a:lnTo>
                  <a:lnTo>
                    <a:pt x="79675" y="936936"/>
                  </a:lnTo>
                  <a:lnTo>
                    <a:pt x="0" y="936936"/>
                  </a:lnTo>
                  <a:close/>
                </a:path>
              </a:pathLst>
            </a:custGeom>
            <a:solidFill>
              <a:srgbClr val="FFFFFF"/>
            </a:solidFill>
            <a:ln>
              <a:noFill/>
            </a:ln>
          </p:spPr>
        </p:sp>
        <p:sp>
          <p:nvSpPr>
            <p:cNvPr id="319" name="Google Shape;319;p11"/>
            <p:cNvSpPr txBox="1"/>
            <p:nvPr/>
          </p:nvSpPr>
          <p:spPr>
            <a:xfrm>
              <a:off x="0" y="-38100"/>
              <a:ext cx="79675" cy="975036"/>
            </a:xfrm>
            <a:prstGeom prst="rect">
              <a:avLst/>
            </a:prstGeom>
            <a:noFill/>
            <a:ln>
              <a:noFill/>
            </a:ln>
          </p:spPr>
          <p:txBody>
            <a:bodyPr anchorCtr="0" anchor="ctr" bIns="50800" lIns="50800" spcFirstLastPara="1" rIns="50800" wrap="square" tIns="50800">
              <a:noAutofit/>
            </a:bodyPr>
            <a:lstStyle/>
            <a:p>
              <a:pPr indent="0" lvl="0" marL="0" marR="0" rtl="0" algn="ctr">
                <a:lnSpc>
                  <a:spcPct val="159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0" name="Google Shape;320;p11"/>
          <p:cNvSpPr txBox="1"/>
          <p:nvPr/>
        </p:nvSpPr>
        <p:spPr>
          <a:xfrm>
            <a:off x="493776" y="776890"/>
            <a:ext cx="12414000" cy="115170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7483" u="none" cap="none" strike="noStrike">
                <a:solidFill>
                  <a:srgbClr val="BAEFFF"/>
                </a:solidFill>
                <a:latin typeface="Tahoma"/>
                <a:ea typeface="Tahoma"/>
                <a:cs typeface="Tahoma"/>
                <a:sym typeface="Tahoma"/>
              </a:rPr>
              <a:t>TITAN CASE STUDY</a:t>
            </a:r>
            <a:endParaRPr>
              <a:solidFill>
                <a:srgbClr val="BAEFFF"/>
              </a:solidFill>
              <a:latin typeface="Tahoma"/>
              <a:ea typeface="Tahoma"/>
              <a:cs typeface="Tahoma"/>
              <a:sym typeface="Tahoma"/>
            </a:endParaRPr>
          </a:p>
        </p:txBody>
      </p:sp>
      <p:sp>
        <p:nvSpPr>
          <p:cNvPr id="321" name="Google Shape;321;p11"/>
          <p:cNvSpPr txBox="1"/>
          <p:nvPr/>
        </p:nvSpPr>
        <p:spPr>
          <a:xfrm>
            <a:off x="8887772" y="5328929"/>
            <a:ext cx="8494500" cy="4528200"/>
          </a:xfrm>
          <a:prstGeom prst="rect">
            <a:avLst/>
          </a:prstGeom>
          <a:noFill/>
          <a:ln>
            <a:noFill/>
          </a:ln>
        </p:spPr>
        <p:txBody>
          <a:bodyPr anchorCtr="0" anchor="t" bIns="0" lIns="0" spcFirstLastPara="1" rIns="0" wrap="square" tIns="0">
            <a:spAutoFit/>
          </a:bodyPr>
          <a:lstStyle/>
          <a:p>
            <a:pPr indent="-396892" lvl="1" marL="793785" marR="0" rtl="0" algn="l">
              <a:lnSpc>
                <a:spcPct val="140054"/>
              </a:lnSpc>
              <a:spcBef>
                <a:spcPts val="0"/>
              </a:spcBef>
              <a:spcAft>
                <a:spcPts val="0"/>
              </a:spcAft>
              <a:buClr>
                <a:srgbClr val="FFFFFF"/>
              </a:buClr>
              <a:buSzPts val="3675"/>
              <a:buFont typeface="Tahoma"/>
              <a:buChar char="•"/>
            </a:pPr>
            <a:r>
              <a:rPr i="0" lang="en-US" sz="3675" u="none" cap="none" strike="noStrike">
                <a:solidFill>
                  <a:srgbClr val="FFFFFF"/>
                </a:solidFill>
                <a:latin typeface="Tahoma"/>
                <a:ea typeface="Tahoma"/>
                <a:cs typeface="Tahoma"/>
                <a:sym typeface="Tahoma"/>
              </a:rPr>
              <a:t>Κύλινδρος από ανθρακονήματα</a:t>
            </a:r>
            <a:endParaRPr>
              <a:latin typeface="Tahoma"/>
              <a:ea typeface="Tahoma"/>
              <a:cs typeface="Tahoma"/>
              <a:sym typeface="Tahoma"/>
            </a:endParaRPr>
          </a:p>
          <a:p>
            <a:pPr indent="-396892" lvl="1" marL="793785" marR="0" rtl="0" algn="l">
              <a:lnSpc>
                <a:spcPct val="140054"/>
              </a:lnSpc>
              <a:spcBef>
                <a:spcPts val="0"/>
              </a:spcBef>
              <a:spcAft>
                <a:spcPts val="0"/>
              </a:spcAft>
              <a:buClr>
                <a:srgbClr val="FFFFFF"/>
              </a:buClr>
              <a:buSzPts val="3675"/>
              <a:buFont typeface="Tahoma"/>
              <a:buChar char="•"/>
            </a:pPr>
            <a:r>
              <a:rPr i="0" lang="en-US" sz="3675" u="none" cap="none" strike="noStrike">
                <a:solidFill>
                  <a:srgbClr val="FFFFFF"/>
                </a:solidFill>
                <a:latin typeface="Tahoma"/>
                <a:ea typeface="Tahoma"/>
                <a:cs typeface="Tahoma"/>
                <a:sym typeface="Tahoma"/>
              </a:rPr>
              <a:t>Θόλοι τιτανίου</a:t>
            </a:r>
            <a:endParaRPr>
              <a:latin typeface="Tahoma"/>
              <a:ea typeface="Tahoma"/>
              <a:cs typeface="Tahoma"/>
              <a:sym typeface="Tahoma"/>
            </a:endParaRPr>
          </a:p>
          <a:p>
            <a:pPr indent="-396892" lvl="1" marL="793785" marR="0" rtl="0" algn="l">
              <a:lnSpc>
                <a:spcPct val="140054"/>
              </a:lnSpc>
              <a:spcBef>
                <a:spcPts val="0"/>
              </a:spcBef>
              <a:spcAft>
                <a:spcPts val="0"/>
              </a:spcAft>
              <a:buClr>
                <a:srgbClr val="FFFFFF"/>
              </a:buClr>
              <a:buSzPts val="3675"/>
              <a:buFont typeface="Tahoma"/>
              <a:buChar char="•"/>
            </a:pPr>
            <a:r>
              <a:rPr i="0" lang="en-US" sz="3675" u="none" cap="none" strike="noStrike">
                <a:solidFill>
                  <a:srgbClr val="FFFFFF"/>
                </a:solidFill>
                <a:latin typeface="Tahoma"/>
                <a:ea typeface="Tahoma"/>
                <a:cs typeface="Tahoma"/>
                <a:sym typeface="Tahoma"/>
              </a:rPr>
              <a:t>Φτερό καλύμματος</a:t>
            </a:r>
            <a:endParaRPr>
              <a:latin typeface="Tahoma"/>
              <a:ea typeface="Tahoma"/>
              <a:cs typeface="Tahoma"/>
              <a:sym typeface="Tahoma"/>
            </a:endParaRPr>
          </a:p>
          <a:p>
            <a:pPr indent="-396892" lvl="1" marL="793785" marR="0" rtl="0" algn="l">
              <a:lnSpc>
                <a:spcPct val="140054"/>
              </a:lnSpc>
              <a:spcBef>
                <a:spcPts val="0"/>
              </a:spcBef>
              <a:spcAft>
                <a:spcPts val="0"/>
              </a:spcAft>
              <a:buClr>
                <a:srgbClr val="FFFFFF"/>
              </a:buClr>
              <a:buSzPts val="3675"/>
              <a:buFont typeface="Tahoma"/>
              <a:buChar char="•"/>
            </a:pPr>
            <a:r>
              <a:rPr i="0" lang="en-US" sz="3675" u="none" cap="none" strike="noStrike">
                <a:solidFill>
                  <a:srgbClr val="FFFFFF"/>
                </a:solidFill>
                <a:latin typeface="Tahoma"/>
                <a:ea typeface="Tahoma"/>
                <a:cs typeface="Tahoma"/>
                <a:sym typeface="Tahoma"/>
              </a:rPr>
              <a:t>Δακτύλιοι τιτανίου </a:t>
            </a:r>
            <a:endParaRPr>
              <a:latin typeface="Tahoma"/>
              <a:ea typeface="Tahoma"/>
              <a:cs typeface="Tahoma"/>
              <a:sym typeface="Tahoma"/>
            </a:endParaRPr>
          </a:p>
          <a:p>
            <a:pPr indent="-396892" lvl="1" marL="793785" marR="0" rtl="0" algn="l">
              <a:lnSpc>
                <a:spcPct val="140054"/>
              </a:lnSpc>
              <a:spcBef>
                <a:spcPts val="0"/>
              </a:spcBef>
              <a:spcAft>
                <a:spcPts val="0"/>
              </a:spcAft>
              <a:buClr>
                <a:srgbClr val="FFFFFF"/>
              </a:buClr>
              <a:buSzPts val="3675"/>
              <a:buFont typeface="Tahoma"/>
              <a:buChar char="•"/>
            </a:pPr>
            <a:r>
              <a:rPr i="0" lang="en-US" sz="3675" u="none" cap="none" strike="noStrike">
                <a:solidFill>
                  <a:srgbClr val="FFFFFF"/>
                </a:solidFill>
                <a:latin typeface="Tahoma"/>
                <a:ea typeface="Tahoma"/>
                <a:cs typeface="Tahoma"/>
                <a:sym typeface="Tahoma"/>
              </a:rPr>
              <a:t>Καταπακτή </a:t>
            </a:r>
            <a:endParaRPr>
              <a:latin typeface="Tahoma"/>
              <a:ea typeface="Tahoma"/>
              <a:cs typeface="Tahoma"/>
              <a:sym typeface="Tahoma"/>
            </a:endParaRPr>
          </a:p>
          <a:p>
            <a:pPr indent="-396892" lvl="1" marL="793785" marR="0" rtl="0" algn="l">
              <a:lnSpc>
                <a:spcPct val="140054"/>
              </a:lnSpc>
              <a:spcBef>
                <a:spcPts val="0"/>
              </a:spcBef>
              <a:spcAft>
                <a:spcPts val="0"/>
              </a:spcAft>
              <a:buClr>
                <a:srgbClr val="FFFFFF"/>
              </a:buClr>
              <a:buSzPts val="3675"/>
              <a:buFont typeface="Tahoma"/>
              <a:buChar char="•"/>
            </a:pPr>
            <a:r>
              <a:rPr i="0" lang="en-US" sz="3675" u="none" cap="none" strike="noStrike">
                <a:solidFill>
                  <a:srgbClr val="FFFFFF"/>
                </a:solidFill>
                <a:latin typeface="Tahoma"/>
                <a:ea typeface="Tahoma"/>
                <a:cs typeface="Tahoma"/>
                <a:sym typeface="Tahoma"/>
              </a:rPr>
              <a:t>Φακός Perspex- θύρα θέασης</a:t>
            </a:r>
            <a:endParaRPr>
              <a:latin typeface="Tahoma"/>
              <a:ea typeface="Tahoma"/>
              <a:cs typeface="Tahoma"/>
              <a:sym typeface="Tahoma"/>
            </a:endParaRPr>
          </a:p>
        </p:txBody>
      </p:sp>
      <p:sp>
        <p:nvSpPr>
          <p:cNvPr id="322" name="Google Shape;322;p11"/>
          <p:cNvSpPr txBox="1"/>
          <p:nvPr/>
        </p:nvSpPr>
        <p:spPr>
          <a:xfrm>
            <a:off x="0" y="9220200"/>
            <a:ext cx="8764800" cy="88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0" lang="en-US" sz="2400" u="none" cap="none" strike="noStrike">
                <a:solidFill>
                  <a:srgbClr val="17C0FF"/>
                </a:solidFill>
                <a:latin typeface="Tahoma"/>
                <a:ea typeface="Tahoma"/>
                <a:cs typeface="Tahoma"/>
                <a:sym typeface="Tahoma"/>
              </a:rPr>
              <a:t>Πηγή: The Telegraph (2023). X (</a:t>
            </a:r>
            <a:r>
              <a:rPr i="0" lang="en-US" sz="2400" u="sng" cap="none" strike="noStrike">
                <a:solidFill>
                  <a:srgbClr val="17C0FF"/>
                </a:solidFill>
                <a:latin typeface="Tahoma"/>
                <a:ea typeface="Tahoma"/>
                <a:cs typeface="Tahoma"/>
                <a:sym typeface="Tahoma"/>
                <a:hlinkClick r:id="rId5">
                  <a:extLst>
                    <a:ext uri="{A12FA001-AC4F-418D-AE19-62706E023703}">
                      <ahyp:hlinkClr val="tx"/>
                    </a:ext>
                  </a:extLst>
                </a:hlinkClick>
              </a:rPr>
              <a:t>https://x.com/Telegraph/status/1671094306667462656</a:t>
            </a:r>
            <a:r>
              <a:rPr i="0" lang="en-US" sz="2400" u="none" cap="none" strike="noStrike">
                <a:solidFill>
                  <a:srgbClr val="17C0FF"/>
                </a:solidFill>
                <a:latin typeface="Tahoma"/>
                <a:ea typeface="Tahoma"/>
                <a:cs typeface="Tahoma"/>
                <a:sym typeface="Tahoma"/>
              </a:rPr>
              <a:t>).</a:t>
            </a:r>
            <a:endParaRPr>
              <a:latin typeface="Tahoma"/>
              <a:ea typeface="Tahoma"/>
              <a:cs typeface="Tahoma"/>
              <a:sym typeface="Tahoma"/>
            </a:endParaRPr>
          </a:p>
        </p:txBody>
      </p:sp>
      <p:sp>
        <p:nvSpPr>
          <p:cNvPr id="323" name="Google Shape;323;p11"/>
          <p:cNvSpPr txBox="1"/>
          <p:nvPr/>
        </p:nvSpPr>
        <p:spPr>
          <a:xfrm>
            <a:off x="-64434" y="2816839"/>
            <a:ext cx="9387600" cy="1530600"/>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1" i="0" lang="en-US" sz="2762" u="none" cap="none" strike="noStrike">
                <a:solidFill>
                  <a:srgbClr val="FFFFFF"/>
                </a:solidFill>
                <a:latin typeface="Tahoma"/>
                <a:ea typeface="Tahoma"/>
                <a:cs typeface="Tahoma"/>
                <a:sym typeface="Tahoma"/>
              </a:rPr>
              <a:t>18 /06 /2023</a:t>
            </a:r>
            <a:endParaRPr>
              <a:latin typeface="Tahoma"/>
              <a:ea typeface="Tahoma"/>
              <a:cs typeface="Tahoma"/>
              <a:sym typeface="Tahoma"/>
            </a:endParaRPr>
          </a:p>
          <a:p>
            <a:pPr indent="0" lvl="0" marL="0" marR="0" rtl="0" algn="ctr">
              <a:lnSpc>
                <a:spcPct val="130014"/>
              </a:lnSpc>
              <a:spcBef>
                <a:spcPts val="0"/>
              </a:spcBef>
              <a:spcAft>
                <a:spcPts val="0"/>
              </a:spcAft>
              <a:buNone/>
            </a:pPr>
            <a:r>
              <a:rPr i="0" lang="en-US" sz="2762" u="none" cap="none" strike="noStrike">
                <a:solidFill>
                  <a:srgbClr val="FFFFFF"/>
                </a:solidFill>
                <a:latin typeface="Tahoma"/>
                <a:ea typeface="Tahoma"/>
                <a:cs typeface="Tahoma"/>
                <a:sym typeface="Tahoma"/>
              </a:rPr>
              <a:t>σε αποστολή επίσκεψης στο ναυάγιο του Τιτανικού</a:t>
            </a:r>
            <a:endParaRPr>
              <a:latin typeface="Tahoma"/>
              <a:ea typeface="Tahoma"/>
              <a:cs typeface="Tahoma"/>
              <a:sym typeface="Tahoma"/>
            </a:endParaRPr>
          </a:p>
          <a:p>
            <a:pPr indent="0" lvl="0" marL="0" marR="0" rtl="0" algn="l">
              <a:lnSpc>
                <a:spcPct val="130014"/>
              </a:lnSpc>
              <a:spcBef>
                <a:spcPts val="0"/>
              </a:spcBef>
              <a:spcAft>
                <a:spcPts val="0"/>
              </a:spcAft>
              <a:buNone/>
            </a:pPr>
            <a:r>
              <a:t/>
            </a:r>
            <a:endParaRPr i="0" sz="2762" u="none" cap="none" strike="noStrike">
              <a:solidFill>
                <a:srgbClr val="FFFFFF"/>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331" name="Shape 331"/>
        <p:cNvGrpSpPr/>
        <p:nvPr/>
      </p:nvGrpSpPr>
      <p:grpSpPr>
        <a:xfrm>
          <a:off x="0" y="0"/>
          <a:ext cx="0" cy="0"/>
          <a:chOff x="0" y="0"/>
          <a:chExt cx="0" cy="0"/>
        </a:xfrm>
      </p:grpSpPr>
      <p:grpSp>
        <p:nvGrpSpPr>
          <p:cNvPr id="332" name="Google Shape;332;p12"/>
          <p:cNvGrpSpPr/>
          <p:nvPr/>
        </p:nvGrpSpPr>
        <p:grpSpPr>
          <a:xfrm>
            <a:off x="1569689" y="2712894"/>
            <a:ext cx="6528801" cy="3308612"/>
            <a:chOff x="0" y="-47625"/>
            <a:chExt cx="1726986" cy="875187"/>
          </a:xfrm>
        </p:grpSpPr>
        <p:sp>
          <p:nvSpPr>
            <p:cNvPr id="333" name="Google Shape;333;p12"/>
            <p:cNvSpPr/>
            <p:nvPr/>
          </p:nvSpPr>
          <p:spPr>
            <a:xfrm>
              <a:off x="0" y="0"/>
              <a:ext cx="1726986" cy="827562"/>
            </a:xfrm>
            <a:custGeom>
              <a:rect b="b" l="l" r="r" t="t"/>
              <a:pathLst>
                <a:path extrusionOk="0" h="827562" w="1726986">
                  <a:moveTo>
                    <a:pt x="24902" y="0"/>
                  </a:moveTo>
                  <a:lnTo>
                    <a:pt x="1702084" y="0"/>
                  </a:lnTo>
                  <a:cubicBezTo>
                    <a:pt x="1708688" y="0"/>
                    <a:pt x="1715022" y="2624"/>
                    <a:pt x="1719692" y="7294"/>
                  </a:cubicBezTo>
                  <a:cubicBezTo>
                    <a:pt x="1724362" y="11964"/>
                    <a:pt x="1726986" y="18298"/>
                    <a:pt x="1726986" y="24902"/>
                  </a:cubicBezTo>
                  <a:lnTo>
                    <a:pt x="1726986" y="802660"/>
                  </a:lnTo>
                  <a:cubicBezTo>
                    <a:pt x="1726986" y="816413"/>
                    <a:pt x="1715837" y="827562"/>
                    <a:pt x="1702084" y="827562"/>
                  </a:cubicBezTo>
                  <a:lnTo>
                    <a:pt x="24902" y="827562"/>
                  </a:lnTo>
                  <a:cubicBezTo>
                    <a:pt x="18298" y="827562"/>
                    <a:pt x="11964" y="824939"/>
                    <a:pt x="7294" y="820269"/>
                  </a:cubicBezTo>
                  <a:cubicBezTo>
                    <a:pt x="2624" y="815599"/>
                    <a:pt x="0" y="809265"/>
                    <a:pt x="0" y="802660"/>
                  </a:cubicBezTo>
                  <a:lnTo>
                    <a:pt x="0" y="24902"/>
                  </a:lnTo>
                  <a:cubicBezTo>
                    <a:pt x="0" y="11149"/>
                    <a:pt x="11149" y="0"/>
                    <a:pt x="249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2"/>
            <p:cNvSpPr txBox="1"/>
            <p:nvPr/>
          </p:nvSpPr>
          <p:spPr>
            <a:xfrm>
              <a:off x="0" y="-47625"/>
              <a:ext cx="1726986" cy="875187"/>
            </a:xfrm>
            <a:prstGeom prst="rect">
              <a:avLst/>
            </a:prstGeom>
            <a:noFill/>
            <a:ln>
              <a:noFill/>
            </a:ln>
          </p:spPr>
          <p:txBody>
            <a:bodyPr anchorCtr="0" anchor="ctr" bIns="58400" lIns="58400" spcFirstLastPara="1" rIns="58400" wrap="square" tIns="584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5" name="Google Shape;335;p12"/>
          <p:cNvSpPr/>
          <p:nvPr/>
        </p:nvSpPr>
        <p:spPr>
          <a:xfrm>
            <a:off x="1945384" y="3328714"/>
            <a:ext cx="319778" cy="278206"/>
          </a:xfrm>
          <a:custGeom>
            <a:rect b="b" l="l" r="r" t="t"/>
            <a:pathLst>
              <a:path extrusionOk="0" h="278206" w="319778">
                <a:moveTo>
                  <a:pt x="0" y="0"/>
                </a:moveTo>
                <a:lnTo>
                  <a:pt x="319777" y="0"/>
                </a:lnTo>
                <a:lnTo>
                  <a:pt x="319777" y="278207"/>
                </a:lnTo>
                <a:lnTo>
                  <a:pt x="0" y="278207"/>
                </a:lnTo>
                <a:lnTo>
                  <a:pt x="0" y="0"/>
                </a:lnTo>
                <a:close/>
              </a:path>
            </a:pathLst>
          </a:custGeom>
          <a:blipFill rotWithShape="1">
            <a:blip r:embed="rId3">
              <a:alphaModFix/>
            </a:blip>
            <a:stretch>
              <a:fillRect b="0" l="0" r="0" t="0"/>
            </a:stretch>
          </a:blipFill>
          <a:ln>
            <a:noFill/>
          </a:ln>
        </p:spPr>
      </p:sp>
      <p:sp>
        <p:nvSpPr>
          <p:cNvPr id="336" name="Google Shape;336;p12"/>
          <p:cNvSpPr/>
          <p:nvPr/>
        </p:nvSpPr>
        <p:spPr>
          <a:xfrm>
            <a:off x="1945384" y="4390582"/>
            <a:ext cx="319778" cy="278206"/>
          </a:xfrm>
          <a:custGeom>
            <a:rect b="b" l="l" r="r" t="t"/>
            <a:pathLst>
              <a:path extrusionOk="0" h="278206" w="319778">
                <a:moveTo>
                  <a:pt x="0" y="0"/>
                </a:moveTo>
                <a:lnTo>
                  <a:pt x="319777" y="0"/>
                </a:lnTo>
                <a:lnTo>
                  <a:pt x="319777" y="278207"/>
                </a:lnTo>
                <a:lnTo>
                  <a:pt x="0" y="278207"/>
                </a:lnTo>
                <a:lnTo>
                  <a:pt x="0" y="0"/>
                </a:lnTo>
                <a:close/>
              </a:path>
            </a:pathLst>
          </a:custGeom>
          <a:blipFill rotWithShape="1">
            <a:blip r:embed="rId3">
              <a:alphaModFix/>
            </a:blip>
            <a:stretch>
              <a:fillRect b="0" l="0" r="0" t="0"/>
            </a:stretch>
          </a:blipFill>
          <a:ln>
            <a:noFill/>
          </a:ln>
        </p:spPr>
      </p:sp>
      <p:sp>
        <p:nvSpPr>
          <p:cNvPr id="337" name="Google Shape;337;p12"/>
          <p:cNvSpPr/>
          <p:nvPr/>
        </p:nvSpPr>
        <p:spPr>
          <a:xfrm>
            <a:off x="1945384" y="5299339"/>
            <a:ext cx="319778" cy="278206"/>
          </a:xfrm>
          <a:custGeom>
            <a:rect b="b" l="l" r="r" t="t"/>
            <a:pathLst>
              <a:path extrusionOk="0" h="278206" w="319778">
                <a:moveTo>
                  <a:pt x="0" y="0"/>
                </a:moveTo>
                <a:lnTo>
                  <a:pt x="319777" y="0"/>
                </a:lnTo>
                <a:lnTo>
                  <a:pt x="319777" y="278207"/>
                </a:lnTo>
                <a:lnTo>
                  <a:pt x="0" y="278207"/>
                </a:lnTo>
                <a:lnTo>
                  <a:pt x="0" y="0"/>
                </a:lnTo>
                <a:close/>
              </a:path>
            </a:pathLst>
          </a:custGeom>
          <a:blipFill rotWithShape="1">
            <a:blip r:embed="rId3">
              <a:alphaModFix/>
            </a:blip>
            <a:stretch>
              <a:fillRect b="0" l="0" r="0" t="0"/>
            </a:stretch>
          </a:blipFill>
          <a:ln>
            <a:noFill/>
          </a:ln>
        </p:spPr>
      </p:sp>
      <p:grpSp>
        <p:nvGrpSpPr>
          <p:cNvPr id="338" name="Google Shape;338;p12"/>
          <p:cNvGrpSpPr/>
          <p:nvPr/>
        </p:nvGrpSpPr>
        <p:grpSpPr>
          <a:xfrm>
            <a:off x="10041590" y="2712894"/>
            <a:ext cx="6611632" cy="3308612"/>
            <a:chOff x="0" y="-47625"/>
            <a:chExt cx="1748896" cy="875187"/>
          </a:xfrm>
        </p:grpSpPr>
        <p:sp>
          <p:nvSpPr>
            <p:cNvPr id="339" name="Google Shape;339;p12"/>
            <p:cNvSpPr/>
            <p:nvPr/>
          </p:nvSpPr>
          <p:spPr>
            <a:xfrm>
              <a:off x="0" y="0"/>
              <a:ext cx="1748896" cy="827562"/>
            </a:xfrm>
            <a:custGeom>
              <a:rect b="b" l="l" r="r" t="t"/>
              <a:pathLst>
                <a:path extrusionOk="0" h="827562" w="1748896">
                  <a:moveTo>
                    <a:pt x="24590" y="0"/>
                  </a:moveTo>
                  <a:lnTo>
                    <a:pt x="1724306" y="0"/>
                  </a:lnTo>
                  <a:cubicBezTo>
                    <a:pt x="1730828" y="0"/>
                    <a:pt x="1737082" y="2591"/>
                    <a:pt x="1741694" y="7202"/>
                  </a:cubicBezTo>
                  <a:cubicBezTo>
                    <a:pt x="1746305" y="11814"/>
                    <a:pt x="1748896" y="18068"/>
                    <a:pt x="1748896" y="24590"/>
                  </a:cubicBezTo>
                  <a:lnTo>
                    <a:pt x="1748896" y="802972"/>
                  </a:lnTo>
                  <a:cubicBezTo>
                    <a:pt x="1748896" y="809494"/>
                    <a:pt x="1746305" y="815749"/>
                    <a:pt x="1741694" y="820360"/>
                  </a:cubicBezTo>
                  <a:cubicBezTo>
                    <a:pt x="1737082" y="824972"/>
                    <a:pt x="1730828" y="827562"/>
                    <a:pt x="1724306" y="827562"/>
                  </a:cubicBezTo>
                  <a:lnTo>
                    <a:pt x="24590" y="827562"/>
                  </a:lnTo>
                  <a:cubicBezTo>
                    <a:pt x="18068" y="827562"/>
                    <a:pt x="11814" y="824972"/>
                    <a:pt x="7202" y="820360"/>
                  </a:cubicBezTo>
                  <a:cubicBezTo>
                    <a:pt x="2591" y="815749"/>
                    <a:pt x="0" y="809494"/>
                    <a:pt x="0" y="802972"/>
                  </a:cubicBezTo>
                  <a:lnTo>
                    <a:pt x="0" y="24590"/>
                  </a:lnTo>
                  <a:cubicBezTo>
                    <a:pt x="0" y="18068"/>
                    <a:pt x="2591" y="11814"/>
                    <a:pt x="7202" y="7202"/>
                  </a:cubicBezTo>
                  <a:cubicBezTo>
                    <a:pt x="11814" y="2591"/>
                    <a:pt x="18068" y="0"/>
                    <a:pt x="245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2"/>
            <p:cNvSpPr txBox="1"/>
            <p:nvPr/>
          </p:nvSpPr>
          <p:spPr>
            <a:xfrm>
              <a:off x="0" y="-47625"/>
              <a:ext cx="1748896" cy="875187"/>
            </a:xfrm>
            <a:prstGeom prst="rect">
              <a:avLst/>
            </a:prstGeom>
            <a:noFill/>
            <a:ln>
              <a:noFill/>
            </a:ln>
          </p:spPr>
          <p:txBody>
            <a:bodyPr anchorCtr="0" anchor="ctr" bIns="58400" lIns="58400" spcFirstLastPara="1" rIns="58400" wrap="square" tIns="58400">
              <a:no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1" name="Google Shape;341;p12"/>
          <p:cNvSpPr/>
          <p:nvPr/>
        </p:nvSpPr>
        <p:spPr>
          <a:xfrm>
            <a:off x="10522682" y="3324217"/>
            <a:ext cx="262198" cy="328494"/>
          </a:xfrm>
          <a:custGeom>
            <a:rect b="b" l="l" r="r" t="t"/>
            <a:pathLst>
              <a:path extrusionOk="0" h="328494" w="262198">
                <a:moveTo>
                  <a:pt x="0" y="0"/>
                </a:moveTo>
                <a:lnTo>
                  <a:pt x="262198" y="0"/>
                </a:lnTo>
                <a:lnTo>
                  <a:pt x="262198" y="328493"/>
                </a:lnTo>
                <a:lnTo>
                  <a:pt x="0" y="328493"/>
                </a:lnTo>
                <a:lnTo>
                  <a:pt x="0" y="0"/>
                </a:lnTo>
                <a:close/>
              </a:path>
            </a:pathLst>
          </a:custGeom>
          <a:blipFill rotWithShape="1">
            <a:blip r:embed="rId4">
              <a:alphaModFix/>
            </a:blip>
            <a:stretch>
              <a:fillRect b="0" l="0" r="0" t="0"/>
            </a:stretch>
          </a:blipFill>
          <a:ln>
            <a:noFill/>
          </a:ln>
        </p:spPr>
      </p:sp>
      <p:sp>
        <p:nvSpPr>
          <p:cNvPr id="342" name="Google Shape;342;p12"/>
          <p:cNvSpPr/>
          <p:nvPr/>
        </p:nvSpPr>
        <p:spPr>
          <a:xfrm>
            <a:off x="10522682" y="3973814"/>
            <a:ext cx="262198" cy="328494"/>
          </a:xfrm>
          <a:custGeom>
            <a:rect b="b" l="l" r="r" t="t"/>
            <a:pathLst>
              <a:path extrusionOk="0" h="328494" w="262198">
                <a:moveTo>
                  <a:pt x="0" y="0"/>
                </a:moveTo>
                <a:lnTo>
                  <a:pt x="262198" y="0"/>
                </a:lnTo>
                <a:lnTo>
                  <a:pt x="262198" y="328493"/>
                </a:lnTo>
                <a:lnTo>
                  <a:pt x="0" y="328493"/>
                </a:lnTo>
                <a:lnTo>
                  <a:pt x="0" y="0"/>
                </a:lnTo>
                <a:close/>
              </a:path>
            </a:pathLst>
          </a:custGeom>
          <a:blipFill rotWithShape="1">
            <a:blip r:embed="rId4">
              <a:alphaModFix/>
            </a:blip>
            <a:stretch>
              <a:fillRect b="0" l="0" r="0" t="0"/>
            </a:stretch>
          </a:blipFill>
          <a:ln>
            <a:noFill/>
          </a:ln>
        </p:spPr>
      </p:sp>
      <p:sp>
        <p:nvSpPr>
          <p:cNvPr id="343" name="Google Shape;343;p12"/>
          <p:cNvSpPr/>
          <p:nvPr/>
        </p:nvSpPr>
        <p:spPr>
          <a:xfrm>
            <a:off x="10522682" y="5343057"/>
            <a:ext cx="262198" cy="328494"/>
          </a:xfrm>
          <a:custGeom>
            <a:rect b="b" l="l" r="r" t="t"/>
            <a:pathLst>
              <a:path extrusionOk="0" h="328494" w="262198">
                <a:moveTo>
                  <a:pt x="0" y="0"/>
                </a:moveTo>
                <a:lnTo>
                  <a:pt x="262198" y="0"/>
                </a:lnTo>
                <a:lnTo>
                  <a:pt x="262198" y="328493"/>
                </a:lnTo>
                <a:lnTo>
                  <a:pt x="0" y="328493"/>
                </a:lnTo>
                <a:lnTo>
                  <a:pt x="0" y="0"/>
                </a:lnTo>
                <a:close/>
              </a:path>
            </a:pathLst>
          </a:custGeom>
          <a:blipFill rotWithShape="1">
            <a:blip r:embed="rId4">
              <a:alphaModFix/>
            </a:blip>
            <a:stretch>
              <a:fillRect b="0" l="0" r="0" t="0"/>
            </a:stretch>
          </a:blipFill>
          <a:ln>
            <a:noFill/>
          </a:ln>
        </p:spPr>
      </p:sp>
      <p:sp>
        <p:nvSpPr>
          <p:cNvPr id="344" name="Google Shape;344;p12"/>
          <p:cNvSpPr/>
          <p:nvPr/>
        </p:nvSpPr>
        <p:spPr>
          <a:xfrm rot="300549">
            <a:off x="16553435" y="432952"/>
            <a:ext cx="1411729" cy="2402943"/>
          </a:xfrm>
          <a:custGeom>
            <a:rect b="b" l="l" r="r" t="t"/>
            <a:pathLst>
              <a:path extrusionOk="0" h="2402943" w="1411729">
                <a:moveTo>
                  <a:pt x="0" y="0"/>
                </a:moveTo>
                <a:lnTo>
                  <a:pt x="1411730" y="0"/>
                </a:lnTo>
                <a:lnTo>
                  <a:pt x="1411730" y="2402943"/>
                </a:lnTo>
                <a:lnTo>
                  <a:pt x="0" y="2402943"/>
                </a:lnTo>
                <a:lnTo>
                  <a:pt x="0" y="0"/>
                </a:lnTo>
                <a:close/>
              </a:path>
            </a:pathLst>
          </a:custGeom>
          <a:blipFill rotWithShape="1">
            <a:blip r:embed="rId5">
              <a:alphaModFix/>
            </a:blip>
            <a:stretch>
              <a:fillRect b="0" l="0" r="0" t="0"/>
            </a:stretch>
          </a:blipFill>
          <a:ln>
            <a:noFill/>
          </a:ln>
        </p:spPr>
      </p:sp>
      <p:sp>
        <p:nvSpPr>
          <p:cNvPr id="345" name="Google Shape;345;p12"/>
          <p:cNvSpPr/>
          <p:nvPr/>
        </p:nvSpPr>
        <p:spPr>
          <a:xfrm rot="-102279">
            <a:off x="863825" y="6892041"/>
            <a:ext cx="1411729" cy="2402943"/>
          </a:xfrm>
          <a:custGeom>
            <a:rect b="b" l="l" r="r" t="t"/>
            <a:pathLst>
              <a:path extrusionOk="0" h="2402943" w="1411729">
                <a:moveTo>
                  <a:pt x="0" y="0"/>
                </a:moveTo>
                <a:lnTo>
                  <a:pt x="1411729" y="0"/>
                </a:lnTo>
                <a:lnTo>
                  <a:pt x="1411729" y="2402943"/>
                </a:lnTo>
                <a:lnTo>
                  <a:pt x="0" y="2402943"/>
                </a:lnTo>
                <a:lnTo>
                  <a:pt x="0" y="0"/>
                </a:lnTo>
                <a:close/>
              </a:path>
            </a:pathLst>
          </a:custGeom>
          <a:blipFill rotWithShape="1">
            <a:blip r:embed="rId6">
              <a:alphaModFix/>
            </a:blip>
            <a:stretch>
              <a:fillRect b="0" l="0" r="0" t="0"/>
            </a:stretch>
          </a:blipFill>
          <a:ln>
            <a:noFill/>
          </a:ln>
        </p:spPr>
      </p:sp>
      <p:sp>
        <p:nvSpPr>
          <p:cNvPr id="346" name="Google Shape;346;p12"/>
          <p:cNvSpPr txBox="1"/>
          <p:nvPr/>
        </p:nvSpPr>
        <p:spPr>
          <a:xfrm>
            <a:off x="3235655" y="2194891"/>
            <a:ext cx="2983200" cy="679500"/>
          </a:xfrm>
          <a:prstGeom prst="rect">
            <a:avLst/>
          </a:prstGeom>
          <a:noFill/>
          <a:ln>
            <a:noFill/>
          </a:ln>
        </p:spPr>
        <p:txBody>
          <a:bodyPr anchorCtr="0" anchor="t" bIns="0" lIns="0" spcFirstLastPara="1" rIns="0" wrap="square" tIns="0">
            <a:spAutoFit/>
          </a:bodyPr>
          <a:lstStyle/>
          <a:p>
            <a:pPr indent="0" lvl="0" marL="0" marR="0" rtl="0" algn="ctr">
              <a:lnSpc>
                <a:spcPct val="93996"/>
              </a:lnSpc>
              <a:spcBef>
                <a:spcPts val="0"/>
              </a:spcBef>
              <a:spcAft>
                <a:spcPts val="0"/>
              </a:spcAft>
              <a:buNone/>
            </a:pPr>
            <a:r>
              <a:rPr b="1" i="0" lang="en-US" sz="4697" u="none" cap="none" strike="noStrike">
                <a:solidFill>
                  <a:srgbClr val="A5E9FE"/>
                </a:solidFill>
                <a:latin typeface="Tahoma"/>
                <a:ea typeface="Tahoma"/>
                <a:cs typeface="Tahoma"/>
                <a:sym typeface="Tahoma"/>
              </a:rPr>
              <a:t>PROS</a:t>
            </a:r>
            <a:endParaRPr>
              <a:solidFill>
                <a:srgbClr val="A5E9FE"/>
              </a:solidFill>
              <a:latin typeface="Tahoma"/>
              <a:ea typeface="Tahoma"/>
              <a:cs typeface="Tahoma"/>
              <a:sym typeface="Tahoma"/>
            </a:endParaRPr>
          </a:p>
        </p:txBody>
      </p:sp>
      <p:sp>
        <p:nvSpPr>
          <p:cNvPr id="347" name="Google Shape;347;p12"/>
          <p:cNvSpPr txBox="1"/>
          <p:nvPr/>
        </p:nvSpPr>
        <p:spPr>
          <a:xfrm>
            <a:off x="2830535" y="5159875"/>
            <a:ext cx="5677500" cy="480300"/>
          </a:xfrm>
          <a:prstGeom prst="rect">
            <a:avLst/>
          </a:prstGeom>
          <a:noFill/>
          <a:ln>
            <a:noFill/>
          </a:ln>
        </p:spPr>
        <p:txBody>
          <a:bodyPr anchorCtr="0" anchor="t" bIns="0" lIns="0" spcFirstLastPara="1" rIns="0" wrap="square" tIns="0">
            <a:spAutoFit/>
          </a:bodyPr>
          <a:lstStyle/>
          <a:p>
            <a:pPr indent="0" lvl="0" marL="0" marR="0" rtl="0" algn="l">
              <a:lnSpc>
                <a:spcPct val="105991"/>
              </a:lnSpc>
              <a:spcBef>
                <a:spcPts val="0"/>
              </a:spcBef>
              <a:spcAft>
                <a:spcPts val="0"/>
              </a:spcAft>
              <a:buNone/>
            </a:pPr>
            <a:r>
              <a:rPr i="0" lang="en-US" sz="3121" u="none" cap="none" strike="noStrike">
                <a:solidFill>
                  <a:srgbClr val="2F5F98"/>
                </a:solidFill>
                <a:latin typeface="Tahoma"/>
                <a:ea typeface="Tahoma"/>
                <a:cs typeface="Tahoma"/>
                <a:sym typeface="Tahoma"/>
              </a:rPr>
              <a:t>Ανθεκτικότητα στη Διάβρωση</a:t>
            </a:r>
            <a:endParaRPr>
              <a:latin typeface="Tahoma"/>
              <a:ea typeface="Tahoma"/>
              <a:cs typeface="Tahoma"/>
              <a:sym typeface="Tahoma"/>
            </a:endParaRPr>
          </a:p>
        </p:txBody>
      </p:sp>
      <p:sp>
        <p:nvSpPr>
          <p:cNvPr id="348" name="Google Shape;348;p12"/>
          <p:cNvSpPr txBox="1"/>
          <p:nvPr/>
        </p:nvSpPr>
        <p:spPr>
          <a:xfrm>
            <a:off x="2820990" y="4347602"/>
            <a:ext cx="4449600" cy="480300"/>
          </a:xfrm>
          <a:prstGeom prst="rect">
            <a:avLst/>
          </a:prstGeom>
          <a:noFill/>
          <a:ln>
            <a:noFill/>
          </a:ln>
        </p:spPr>
        <p:txBody>
          <a:bodyPr anchorCtr="0" anchor="t" bIns="0" lIns="0" spcFirstLastPara="1" rIns="0" wrap="square" tIns="0">
            <a:spAutoFit/>
          </a:bodyPr>
          <a:lstStyle/>
          <a:p>
            <a:pPr indent="0" lvl="0" marL="0" marR="0" rtl="0" algn="l">
              <a:lnSpc>
                <a:spcPct val="120986"/>
              </a:lnSpc>
              <a:spcBef>
                <a:spcPts val="0"/>
              </a:spcBef>
              <a:spcAft>
                <a:spcPts val="0"/>
              </a:spcAft>
              <a:buNone/>
            </a:pPr>
            <a:r>
              <a:rPr i="0" lang="en-US" sz="3121" u="none" cap="none" strike="noStrike">
                <a:solidFill>
                  <a:srgbClr val="2F5F98"/>
                </a:solidFill>
                <a:latin typeface="Tahoma"/>
                <a:ea typeface="Tahoma"/>
                <a:cs typeface="Tahoma"/>
                <a:sym typeface="Tahoma"/>
              </a:rPr>
              <a:t>Μείωση Βάρους</a:t>
            </a:r>
            <a:endParaRPr>
              <a:latin typeface="Tahoma"/>
              <a:ea typeface="Tahoma"/>
              <a:cs typeface="Tahoma"/>
              <a:sym typeface="Tahoma"/>
            </a:endParaRPr>
          </a:p>
        </p:txBody>
      </p:sp>
      <p:sp>
        <p:nvSpPr>
          <p:cNvPr id="349" name="Google Shape;349;p12"/>
          <p:cNvSpPr txBox="1"/>
          <p:nvPr/>
        </p:nvSpPr>
        <p:spPr>
          <a:xfrm>
            <a:off x="2830515" y="3116236"/>
            <a:ext cx="5175600" cy="1061700"/>
          </a:xfrm>
          <a:prstGeom prst="rect">
            <a:avLst/>
          </a:prstGeom>
          <a:noFill/>
          <a:ln>
            <a:noFill/>
          </a:ln>
        </p:spPr>
        <p:txBody>
          <a:bodyPr anchorCtr="0" anchor="t" bIns="0" lIns="0" spcFirstLastPara="1" rIns="0" wrap="square" tIns="0">
            <a:spAutoFit/>
          </a:bodyPr>
          <a:lstStyle/>
          <a:p>
            <a:pPr indent="0" lvl="0" marL="0" marR="0" rtl="0" algn="l">
              <a:lnSpc>
                <a:spcPct val="120986"/>
              </a:lnSpc>
              <a:spcBef>
                <a:spcPts val="0"/>
              </a:spcBef>
              <a:spcAft>
                <a:spcPts val="0"/>
              </a:spcAft>
              <a:buNone/>
            </a:pPr>
            <a:r>
              <a:rPr i="0" lang="en-US" sz="3121" u="none" cap="none" strike="noStrike">
                <a:solidFill>
                  <a:srgbClr val="2F5F98"/>
                </a:solidFill>
                <a:latin typeface="Tahoma"/>
                <a:ea typeface="Tahoma"/>
                <a:cs typeface="Tahoma"/>
                <a:sym typeface="Tahoma"/>
              </a:rPr>
              <a:t>Μειωμένα Μαγνητικά &amp; Θερμικά Αποτυπώματα</a:t>
            </a:r>
            <a:endParaRPr>
              <a:latin typeface="Tahoma"/>
              <a:ea typeface="Tahoma"/>
              <a:cs typeface="Tahoma"/>
              <a:sym typeface="Tahoma"/>
            </a:endParaRPr>
          </a:p>
        </p:txBody>
      </p:sp>
      <p:sp>
        <p:nvSpPr>
          <p:cNvPr id="350" name="Google Shape;350;p12"/>
          <p:cNvSpPr txBox="1"/>
          <p:nvPr/>
        </p:nvSpPr>
        <p:spPr>
          <a:xfrm>
            <a:off x="1634778" y="509084"/>
            <a:ext cx="15018300" cy="900600"/>
          </a:xfrm>
          <a:prstGeom prst="rect">
            <a:avLst/>
          </a:prstGeom>
          <a:noFill/>
          <a:ln>
            <a:noFill/>
          </a:ln>
        </p:spPr>
        <p:txBody>
          <a:bodyPr anchorCtr="0" anchor="t" bIns="0" lIns="0" spcFirstLastPara="1" rIns="0" wrap="square" tIns="0">
            <a:spAutoFit/>
          </a:bodyPr>
          <a:lstStyle/>
          <a:p>
            <a:pPr indent="0" lvl="0" marL="0" marR="0" rtl="0" algn="ctr">
              <a:lnSpc>
                <a:spcPct val="94006"/>
              </a:lnSpc>
              <a:spcBef>
                <a:spcPts val="0"/>
              </a:spcBef>
              <a:spcAft>
                <a:spcPts val="0"/>
              </a:spcAft>
              <a:buNone/>
            </a:pPr>
            <a:r>
              <a:rPr b="1" i="0" lang="en-US" sz="6223" u="none" cap="none" strike="noStrike">
                <a:solidFill>
                  <a:srgbClr val="A5E9FE"/>
                </a:solidFill>
                <a:latin typeface="Tahoma"/>
                <a:ea typeface="Tahoma"/>
                <a:cs typeface="Tahoma"/>
                <a:sym typeface="Tahoma"/>
              </a:rPr>
              <a:t>Σ</a:t>
            </a:r>
            <a:r>
              <a:rPr b="1" lang="en-US" sz="6223">
                <a:solidFill>
                  <a:srgbClr val="A5E9FE"/>
                </a:solidFill>
                <a:latin typeface="Tahoma"/>
                <a:ea typeface="Tahoma"/>
                <a:cs typeface="Tahoma"/>
                <a:sym typeface="Tahoma"/>
              </a:rPr>
              <a:t>Υ</a:t>
            </a:r>
            <a:r>
              <a:rPr b="1" i="0" lang="en-US" sz="6223" u="none" cap="none" strike="noStrike">
                <a:solidFill>
                  <a:srgbClr val="A5E9FE"/>
                </a:solidFill>
                <a:latin typeface="Tahoma"/>
                <a:ea typeface="Tahoma"/>
                <a:cs typeface="Tahoma"/>
                <a:sym typeface="Tahoma"/>
              </a:rPr>
              <a:t>ΝΘΕΤΑ ΥΛΙΚ</a:t>
            </a:r>
            <a:r>
              <a:rPr b="1" lang="en-US" sz="6223">
                <a:solidFill>
                  <a:srgbClr val="A5E9FE"/>
                </a:solidFill>
                <a:latin typeface="Tahoma"/>
                <a:ea typeface="Tahoma"/>
                <a:cs typeface="Tahoma"/>
                <a:sym typeface="Tahoma"/>
              </a:rPr>
              <a:t>Α</a:t>
            </a:r>
            <a:r>
              <a:rPr b="1" i="0" lang="en-US" sz="6223" u="none" cap="none" strike="noStrike">
                <a:solidFill>
                  <a:srgbClr val="A5E9FE"/>
                </a:solidFill>
                <a:latin typeface="Tahoma"/>
                <a:ea typeface="Tahoma"/>
                <a:cs typeface="Tahoma"/>
                <a:sym typeface="Tahoma"/>
              </a:rPr>
              <a:t> ΣΤΑ ΥΠΟΒΡ</a:t>
            </a:r>
            <a:r>
              <a:rPr b="1" lang="en-US" sz="6223">
                <a:solidFill>
                  <a:srgbClr val="A5E9FE"/>
                </a:solidFill>
                <a:latin typeface="Tahoma"/>
                <a:ea typeface="Tahoma"/>
                <a:cs typeface="Tahoma"/>
                <a:sym typeface="Tahoma"/>
              </a:rPr>
              <a:t>Υ</a:t>
            </a:r>
            <a:r>
              <a:rPr b="1" i="0" lang="en-US" sz="6223" u="none" cap="none" strike="noStrike">
                <a:solidFill>
                  <a:srgbClr val="A5E9FE"/>
                </a:solidFill>
                <a:latin typeface="Tahoma"/>
                <a:ea typeface="Tahoma"/>
                <a:cs typeface="Tahoma"/>
                <a:sym typeface="Tahoma"/>
              </a:rPr>
              <a:t>ΧΙΑ</a:t>
            </a:r>
            <a:endParaRPr>
              <a:solidFill>
                <a:srgbClr val="A5E9FE"/>
              </a:solidFill>
              <a:latin typeface="Tahoma"/>
              <a:ea typeface="Tahoma"/>
              <a:cs typeface="Tahoma"/>
              <a:sym typeface="Tahoma"/>
            </a:endParaRPr>
          </a:p>
        </p:txBody>
      </p:sp>
      <p:sp>
        <p:nvSpPr>
          <p:cNvPr id="351" name="Google Shape;351;p12"/>
          <p:cNvSpPr txBox="1"/>
          <p:nvPr/>
        </p:nvSpPr>
        <p:spPr>
          <a:xfrm>
            <a:off x="12069090" y="2194891"/>
            <a:ext cx="2983200" cy="679500"/>
          </a:xfrm>
          <a:prstGeom prst="rect">
            <a:avLst/>
          </a:prstGeom>
          <a:noFill/>
          <a:ln>
            <a:noFill/>
          </a:ln>
        </p:spPr>
        <p:txBody>
          <a:bodyPr anchorCtr="0" anchor="t" bIns="0" lIns="0" spcFirstLastPara="1" rIns="0" wrap="square" tIns="0">
            <a:spAutoFit/>
          </a:bodyPr>
          <a:lstStyle/>
          <a:p>
            <a:pPr indent="0" lvl="0" marL="0" marR="0" rtl="0" algn="ctr">
              <a:lnSpc>
                <a:spcPct val="93996"/>
              </a:lnSpc>
              <a:spcBef>
                <a:spcPts val="0"/>
              </a:spcBef>
              <a:spcAft>
                <a:spcPts val="0"/>
              </a:spcAft>
              <a:buNone/>
            </a:pPr>
            <a:r>
              <a:rPr b="1" i="0" lang="en-US" sz="4697" u="none" cap="none" strike="noStrike">
                <a:solidFill>
                  <a:srgbClr val="A5E9FE"/>
                </a:solidFill>
                <a:latin typeface="Tahoma"/>
                <a:ea typeface="Tahoma"/>
                <a:cs typeface="Tahoma"/>
                <a:sym typeface="Tahoma"/>
              </a:rPr>
              <a:t>CONS</a:t>
            </a:r>
            <a:endParaRPr>
              <a:solidFill>
                <a:srgbClr val="A5E9FE"/>
              </a:solidFill>
              <a:latin typeface="Tahoma"/>
              <a:ea typeface="Tahoma"/>
              <a:cs typeface="Tahoma"/>
              <a:sym typeface="Tahoma"/>
            </a:endParaRPr>
          </a:p>
        </p:txBody>
      </p:sp>
      <p:sp>
        <p:nvSpPr>
          <p:cNvPr id="352" name="Google Shape;352;p12"/>
          <p:cNvSpPr txBox="1"/>
          <p:nvPr/>
        </p:nvSpPr>
        <p:spPr>
          <a:xfrm>
            <a:off x="11165874" y="5283225"/>
            <a:ext cx="6528900" cy="480300"/>
          </a:xfrm>
          <a:prstGeom prst="rect">
            <a:avLst/>
          </a:prstGeom>
          <a:noFill/>
          <a:ln>
            <a:noFill/>
          </a:ln>
        </p:spPr>
        <p:txBody>
          <a:bodyPr anchorCtr="0" anchor="t" bIns="0" lIns="0" spcFirstLastPara="1" rIns="0" wrap="square" tIns="0">
            <a:spAutoFit/>
          </a:bodyPr>
          <a:lstStyle/>
          <a:p>
            <a:pPr indent="0" lvl="0" marL="0" marR="0" rtl="0" algn="l">
              <a:lnSpc>
                <a:spcPct val="105991"/>
              </a:lnSpc>
              <a:spcBef>
                <a:spcPts val="0"/>
              </a:spcBef>
              <a:spcAft>
                <a:spcPts val="0"/>
              </a:spcAft>
              <a:buNone/>
            </a:pPr>
            <a:r>
              <a:rPr i="0" lang="en-US" sz="3121" u="none" cap="none" strike="noStrike">
                <a:solidFill>
                  <a:srgbClr val="2F5F98"/>
                </a:solidFill>
                <a:latin typeface="Tahoma"/>
                <a:ea typeface="Tahoma"/>
                <a:cs typeface="Tahoma"/>
                <a:sym typeface="Tahoma"/>
              </a:rPr>
              <a:t>Περίπλοκα Μοντέλα Σχεδίασης </a:t>
            </a:r>
            <a:endParaRPr>
              <a:latin typeface="Tahoma"/>
              <a:ea typeface="Tahoma"/>
              <a:cs typeface="Tahoma"/>
              <a:sym typeface="Tahoma"/>
            </a:endParaRPr>
          </a:p>
        </p:txBody>
      </p:sp>
      <p:sp>
        <p:nvSpPr>
          <p:cNvPr id="353" name="Google Shape;353;p12"/>
          <p:cNvSpPr txBox="1"/>
          <p:nvPr/>
        </p:nvSpPr>
        <p:spPr>
          <a:xfrm>
            <a:off x="11165880" y="3878729"/>
            <a:ext cx="2977500" cy="480300"/>
          </a:xfrm>
          <a:prstGeom prst="rect">
            <a:avLst/>
          </a:prstGeom>
          <a:noFill/>
          <a:ln>
            <a:noFill/>
          </a:ln>
        </p:spPr>
        <p:txBody>
          <a:bodyPr anchorCtr="0" anchor="t" bIns="0" lIns="0" spcFirstLastPara="1" rIns="0" wrap="square" tIns="0">
            <a:spAutoFit/>
          </a:bodyPr>
          <a:lstStyle/>
          <a:p>
            <a:pPr indent="0" lvl="0" marL="0" marR="0" rtl="0" algn="l">
              <a:lnSpc>
                <a:spcPct val="105991"/>
              </a:lnSpc>
              <a:spcBef>
                <a:spcPts val="0"/>
              </a:spcBef>
              <a:spcAft>
                <a:spcPts val="0"/>
              </a:spcAft>
              <a:buNone/>
            </a:pPr>
            <a:r>
              <a:rPr i="0" lang="en-US" sz="3121" u="none" cap="none" strike="noStrike">
                <a:solidFill>
                  <a:srgbClr val="2F5F98"/>
                </a:solidFill>
                <a:latin typeface="Tahoma"/>
                <a:ea typeface="Tahoma"/>
                <a:cs typeface="Tahoma"/>
                <a:sym typeface="Tahoma"/>
              </a:rPr>
              <a:t>Υψηλό κόστος</a:t>
            </a:r>
            <a:endParaRPr>
              <a:latin typeface="Tahoma"/>
              <a:ea typeface="Tahoma"/>
              <a:cs typeface="Tahoma"/>
              <a:sym typeface="Tahoma"/>
            </a:endParaRPr>
          </a:p>
        </p:txBody>
      </p:sp>
      <p:sp>
        <p:nvSpPr>
          <p:cNvPr id="354" name="Google Shape;354;p12"/>
          <p:cNvSpPr txBox="1"/>
          <p:nvPr/>
        </p:nvSpPr>
        <p:spPr>
          <a:xfrm>
            <a:off x="11168300" y="3192436"/>
            <a:ext cx="4252800" cy="480300"/>
          </a:xfrm>
          <a:prstGeom prst="rect">
            <a:avLst/>
          </a:prstGeom>
          <a:noFill/>
          <a:ln>
            <a:noFill/>
          </a:ln>
        </p:spPr>
        <p:txBody>
          <a:bodyPr anchorCtr="0" anchor="t" bIns="0" lIns="0" spcFirstLastPara="1" rIns="0" wrap="square" tIns="0">
            <a:spAutoFit/>
          </a:bodyPr>
          <a:lstStyle/>
          <a:p>
            <a:pPr indent="0" lvl="0" marL="0" marR="0" rtl="0" algn="l">
              <a:lnSpc>
                <a:spcPct val="120986"/>
              </a:lnSpc>
              <a:spcBef>
                <a:spcPts val="0"/>
              </a:spcBef>
              <a:spcAft>
                <a:spcPts val="0"/>
              </a:spcAft>
              <a:buNone/>
            </a:pPr>
            <a:r>
              <a:rPr i="0" lang="en-US" sz="3121" u="none" cap="none" strike="noStrike">
                <a:solidFill>
                  <a:srgbClr val="2F5F98"/>
                </a:solidFill>
                <a:latin typeface="Tahoma"/>
                <a:ea typeface="Tahoma"/>
                <a:cs typeface="Tahoma"/>
                <a:sym typeface="Tahoma"/>
              </a:rPr>
              <a:t>Αντοχή στην Πίεση</a:t>
            </a:r>
            <a:endParaRPr>
              <a:latin typeface="Tahoma"/>
              <a:ea typeface="Tahoma"/>
              <a:cs typeface="Tahoma"/>
              <a:sym typeface="Tahoma"/>
            </a:endParaRPr>
          </a:p>
        </p:txBody>
      </p:sp>
      <p:grpSp>
        <p:nvGrpSpPr>
          <p:cNvPr id="355" name="Google Shape;355;p12"/>
          <p:cNvGrpSpPr/>
          <p:nvPr/>
        </p:nvGrpSpPr>
        <p:grpSpPr>
          <a:xfrm>
            <a:off x="4727275" y="7044326"/>
            <a:ext cx="8833528" cy="3014045"/>
            <a:chOff x="0" y="-47625"/>
            <a:chExt cx="2336603" cy="724443"/>
          </a:xfrm>
        </p:grpSpPr>
        <p:sp>
          <p:nvSpPr>
            <p:cNvPr id="356" name="Google Shape;356;p12"/>
            <p:cNvSpPr/>
            <p:nvPr/>
          </p:nvSpPr>
          <p:spPr>
            <a:xfrm>
              <a:off x="0" y="0"/>
              <a:ext cx="2336603" cy="676818"/>
            </a:xfrm>
            <a:custGeom>
              <a:rect b="b" l="l" r="r" t="t"/>
              <a:pathLst>
                <a:path extrusionOk="0" h="676818" w="2336603">
                  <a:moveTo>
                    <a:pt x="18405" y="0"/>
                  </a:moveTo>
                  <a:lnTo>
                    <a:pt x="2318198" y="0"/>
                  </a:lnTo>
                  <a:cubicBezTo>
                    <a:pt x="2328363" y="0"/>
                    <a:pt x="2336603" y="8240"/>
                    <a:pt x="2336603" y="18405"/>
                  </a:cubicBezTo>
                  <a:lnTo>
                    <a:pt x="2336603" y="658413"/>
                  </a:lnTo>
                  <a:cubicBezTo>
                    <a:pt x="2336603" y="663294"/>
                    <a:pt x="2334664" y="667975"/>
                    <a:pt x="2331212" y="671427"/>
                  </a:cubicBezTo>
                  <a:cubicBezTo>
                    <a:pt x="2327761" y="674879"/>
                    <a:pt x="2323079" y="676818"/>
                    <a:pt x="2318198" y="676818"/>
                  </a:cubicBezTo>
                  <a:lnTo>
                    <a:pt x="18405" y="676818"/>
                  </a:lnTo>
                  <a:cubicBezTo>
                    <a:pt x="8240" y="676818"/>
                    <a:pt x="0" y="668578"/>
                    <a:pt x="0" y="658413"/>
                  </a:cubicBezTo>
                  <a:lnTo>
                    <a:pt x="0" y="18405"/>
                  </a:lnTo>
                  <a:cubicBezTo>
                    <a:pt x="0" y="8240"/>
                    <a:pt x="8240" y="0"/>
                    <a:pt x="18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2"/>
            <p:cNvSpPr txBox="1"/>
            <p:nvPr/>
          </p:nvSpPr>
          <p:spPr>
            <a:xfrm>
              <a:off x="0" y="-47625"/>
              <a:ext cx="2336603" cy="724443"/>
            </a:xfrm>
            <a:prstGeom prst="rect">
              <a:avLst/>
            </a:prstGeom>
            <a:noFill/>
            <a:ln>
              <a:noFill/>
            </a:ln>
          </p:spPr>
          <p:txBody>
            <a:bodyPr anchorCtr="0" anchor="ctr" bIns="58400" lIns="58400" spcFirstLastPara="1" rIns="58400" wrap="square" tIns="58400">
              <a:noAutofit/>
            </a:bodyPr>
            <a:lstStyle/>
            <a:p>
              <a:pPr indent="0" lvl="0" marL="0" marR="0" rtl="0" algn="ctr">
                <a:lnSpc>
                  <a:spcPct val="140015"/>
                </a:lnSpc>
                <a:spcBef>
                  <a:spcPts val="0"/>
                </a:spcBef>
                <a:spcAft>
                  <a:spcPts val="0"/>
                </a:spcAft>
                <a:buNone/>
              </a:pPr>
              <a:r>
                <a:rPr b="0" i="0" lang="en-US" sz="2599" u="none" cap="none" strike="noStrike">
                  <a:solidFill>
                    <a:srgbClr val="FFFFFF"/>
                  </a:solidFill>
                  <a:latin typeface="Montserrat"/>
                  <a:ea typeface="Montserrat"/>
                  <a:cs typeface="Montserrat"/>
                  <a:sym typeface="Montserrat"/>
                </a:rPr>
                <a:t>Αστοχία λόγω λυγισμού Αστοχία/Υποβάθμιση υλικού Διακυμάνσεις Πίεσης Διακυμάνσεις Θερμοκρασίας</a:t>
              </a:r>
              <a:endParaRPr/>
            </a:p>
            <a:p>
              <a:pPr indent="0" lvl="0" marL="0" marR="0" rtl="0" algn="ctr">
                <a:lnSpc>
                  <a:spcPct val="140015"/>
                </a:lnSpc>
                <a:spcBef>
                  <a:spcPts val="0"/>
                </a:spcBef>
                <a:spcAft>
                  <a:spcPts val="0"/>
                </a:spcAft>
                <a:buNone/>
              </a:pPr>
              <a:r>
                <a:t/>
              </a:r>
              <a:endParaRPr b="0" i="0" sz="2599" u="none" cap="none" strike="noStrike">
                <a:solidFill>
                  <a:srgbClr val="FFFFFF"/>
                </a:solidFill>
                <a:latin typeface="Montserrat"/>
                <a:ea typeface="Montserrat"/>
                <a:cs typeface="Montserrat"/>
                <a:sym typeface="Montserrat"/>
              </a:endParaRPr>
            </a:p>
          </p:txBody>
        </p:sp>
      </p:grpSp>
      <p:sp>
        <p:nvSpPr>
          <p:cNvPr id="358" name="Google Shape;358;p12"/>
          <p:cNvSpPr txBox="1"/>
          <p:nvPr/>
        </p:nvSpPr>
        <p:spPr>
          <a:xfrm>
            <a:off x="5322073" y="7358237"/>
            <a:ext cx="7643700" cy="2543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i="0" lang="en-US" sz="3177" u="none" cap="none" strike="noStrike">
                <a:solidFill>
                  <a:srgbClr val="2D8BBA"/>
                </a:solidFill>
                <a:latin typeface="Tahoma"/>
                <a:ea typeface="Tahoma"/>
                <a:cs typeface="Tahoma"/>
                <a:sym typeface="Tahoma"/>
              </a:rPr>
              <a:t>Διακυμάνσεις Πίεσης</a:t>
            </a:r>
            <a:endParaRPr sz="1300">
              <a:latin typeface="Tahoma"/>
              <a:ea typeface="Tahoma"/>
              <a:cs typeface="Tahoma"/>
              <a:sym typeface="Tahoma"/>
            </a:endParaRPr>
          </a:p>
          <a:p>
            <a:pPr indent="0" lvl="0" marL="0" marR="0" rtl="0" algn="ctr">
              <a:lnSpc>
                <a:spcPct val="140006"/>
              </a:lnSpc>
              <a:spcBef>
                <a:spcPts val="0"/>
              </a:spcBef>
              <a:spcAft>
                <a:spcPts val="0"/>
              </a:spcAft>
              <a:buNone/>
            </a:pPr>
            <a:r>
              <a:rPr i="0" lang="en-US" sz="3177" u="none" cap="none" strike="noStrike">
                <a:solidFill>
                  <a:srgbClr val="2D8BBA"/>
                </a:solidFill>
                <a:latin typeface="Tahoma"/>
                <a:ea typeface="Tahoma"/>
                <a:cs typeface="Tahoma"/>
                <a:sym typeface="Tahoma"/>
              </a:rPr>
              <a:t>Διακυμάνσεις Θερμοκρασίας</a:t>
            </a:r>
            <a:endParaRPr i="0" sz="3177" u="none" cap="none" strike="noStrike">
              <a:solidFill>
                <a:srgbClr val="2D8BBA"/>
              </a:solidFill>
              <a:latin typeface="Tahoma"/>
              <a:ea typeface="Tahoma"/>
              <a:cs typeface="Tahoma"/>
              <a:sym typeface="Tahoma"/>
            </a:endParaRPr>
          </a:p>
          <a:p>
            <a:pPr indent="0" lvl="0" marL="0" rtl="0" algn="ctr">
              <a:lnSpc>
                <a:spcPct val="140006"/>
              </a:lnSpc>
              <a:spcBef>
                <a:spcPts val="0"/>
              </a:spcBef>
              <a:spcAft>
                <a:spcPts val="0"/>
              </a:spcAft>
              <a:buNone/>
            </a:pPr>
            <a:r>
              <a:rPr lang="en-US" sz="3177">
                <a:solidFill>
                  <a:srgbClr val="2D8BBA"/>
                </a:solidFill>
                <a:latin typeface="Tahoma"/>
                <a:ea typeface="Tahoma"/>
                <a:cs typeface="Tahoma"/>
                <a:sym typeface="Tahoma"/>
              </a:rPr>
              <a:t>Υποβάθμιση υλικού</a:t>
            </a:r>
            <a:endParaRPr sz="3177">
              <a:solidFill>
                <a:srgbClr val="2D8BBA"/>
              </a:solidFill>
              <a:latin typeface="Tahoma"/>
              <a:ea typeface="Tahoma"/>
              <a:cs typeface="Tahoma"/>
              <a:sym typeface="Tahoma"/>
            </a:endParaRPr>
          </a:p>
          <a:p>
            <a:pPr indent="0" lvl="0" marL="0" rtl="0" algn="ctr">
              <a:lnSpc>
                <a:spcPct val="140006"/>
              </a:lnSpc>
              <a:spcBef>
                <a:spcPts val="0"/>
              </a:spcBef>
              <a:spcAft>
                <a:spcPts val="0"/>
              </a:spcAft>
              <a:buClr>
                <a:schemeClr val="dk1"/>
              </a:buClr>
              <a:buFont typeface="Arial"/>
              <a:buNone/>
            </a:pPr>
            <a:r>
              <a:rPr lang="en-US" sz="3177">
                <a:solidFill>
                  <a:srgbClr val="2D8BBA"/>
                </a:solidFill>
                <a:latin typeface="Tahoma"/>
                <a:ea typeface="Tahoma"/>
                <a:cs typeface="Tahoma"/>
                <a:sym typeface="Tahoma"/>
              </a:rPr>
              <a:t>Αστοχία Λυγισμού  -  Αστοχία Υλικού</a:t>
            </a:r>
            <a:endParaRPr sz="3177">
              <a:solidFill>
                <a:srgbClr val="2D8BBA"/>
              </a:solidFill>
              <a:latin typeface="Tahoma"/>
              <a:ea typeface="Tahoma"/>
              <a:cs typeface="Tahoma"/>
              <a:sym typeface="Tahoma"/>
            </a:endParaRPr>
          </a:p>
        </p:txBody>
      </p:sp>
      <p:sp>
        <p:nvSpPr>
          <p:cNvPr id="359" name="Google Shape;359;p12"/>
          <p:cNvSpPr txBox="1"/>
          <p:nvPr/>
        </p:nvSpPr>
        <p:spPr>
          <a:xfrm>
            <a:off x="6305257" y="6526331"/>
            <a:ext cx="5677500" cy="679500"/>
          </a:xfrm>
          <a:prstGeom prst="rect">
            <a:avLst/>
          </a:prstGeom>
          <a:noFill/>
          <a:ln>
            <a:noFill/>
          </a:ln>
        </p:spPr>
        <p:txBody>
          <a:bodyPr anchorCtr="0" anchor="t" bIns="0" lIns="0" spcFirstLastPara="1" rIns="0" wrap="square" tIns="0">
            <a:spAutoFit/>
          </a:bodyPr>
          <a:lstStyle/>
          <a:p>
            <a:pPr indent="0" lvl="0" marL="0" marR="0" rtl="0" algn="ctr">
              <a:lnSpc>
                <a:spcPct val="93996"/>
              </a:lnSpc>
              <a:spcBef>
                <a:spcPts val="0"/>
              </a:spcBef>
              <a:spcAft>
                <a:spcPts val="0"/>
              </a:spcAft>
              <a:buNone/>
            </a:pPr>
            <a:r>
              <a:rPr b="1" i="0" lang="en-US" sz="4697" u="none" cap="none" strike="noStrike">
                <a:solidFill>
                  <a:srgbClr val="A5E9FE"/>
                </a:solidFill>
                <a:latin typeface="Tahoma"/>
                <a:ea typeface="Tahoma"/>
                <a:cs typeface="Tahoma"/>
                <a:sym typeface="Tahoma"/>
              </a:rPr>
              <a:t>ΕΠΗΡΕΑΖΟΝΤΑΙ:</a:t>
            </a:r>
            <a:endParaRPr>
              <a:solidFill>
                <a:srgbClr val="A5E9FE"/>
              </a:solidFill>
              <a:latin typeface="Tahoma"/>
              <a:ea typeface="Tahoma"/>
              <a:cs typeface="Tahoma"/>
              <a:sym typeface="Tahoma"/>
            </a:endParaRPr>
          </a:p>
        </p:txBody>
      </p:sp>
      <p:sp>
        <p:nvSpPr>
          <p:cNvPr id="360" name="Google Shape;360;p12"/>
          <p:cNvSpPr/>
          <p:nvPr/>
        </p:nvSpPr>
        <p:spPr>
          <a:xfrm>
            <a:off x="10522682" y="4672632"/>
            <a:ext cx="262198" cy="328494"/>
          </a:xfrm>
          <a:custGeom>
            <a:rect b="b" l="l" r="r" t="t"/>
            <a:pathLst>
              <a:path extrusionOk="0" h="328494" w="262198">
                <a:moveTo>
                  <a:pt x="0" y="0"/>
                </a:moveTo>
                <a:lnTo>
                  <a:pt x="262198" y="0"/>
                </a:lnTo>
                <a:lnTo>
                  <a:pt x="262198" y="328494"/>
                </a:lnTo>
                <a:lnTo>
                  <a:pt x="0" y="328494"/>
                </a:lnTo>
                <a:lnTo>
                  <a:pt x="0" y="0"/>
                </a:lnTo>
                <a:close/>
              </a:path>
            </a:pathLst>
          </a:custGeom>
          <a:blipFill rotWithShape="1">
            <a:blip r:embed="rId4">
              <a:alphaModFix/>
            </a:blip>
            <a:stretch>
              <a:fillRect b="0" l="0" r="0" t="0"/>
            </a:stretch>
          </a:blipFill>
          <a:ln>
            <a:noFill/>
          </a:ln>
        </p:spPr>
      </p:sp>
      <p:sp>
        <p:nvSpPr>
          <p:cNvPr id="361" name="Google Shape;361;p12"/>
          <p:cNvSpPr txBox="1"/>
          <p:nvPr/>
        </p:nvSpPr>
        <p:spPr>
          <a:xfrm>
            <a:off x="11165880" y="4558498"/>
            <a:ext cx="4504200" cy="480300"/>
          </a:xfrm>
          <a:prstGeom prst="rect">
            <a:avLst/>
          </a:prstGeom>
          <a:noFill/>
          <a:ln>
            <a:noFill/>
          </a:ln>
        </p:spPr>
        <p:txBody>
          <a:bodyPr anchorCtr="0" anchor="t" bIns="0" lIns="0" spcFirstLastPara="1" rIns="0" wrap="square" tIns="0">
            <a:spAutoFit/>
          </a:bodyPr>
          <a:lstStyle/>
          <a:p>
            <a:pPr indent="0" lvl="0" marL="0" marR="0" rtl="0" algn="l">
              <a:lnSpc>
                <a:spcPct val="105991"/>
              </a:lnSpc>
              <a:spcBef>
                <a:spcPts val="0"/>
              </a:spcBef>
              <a:spcAft>
                <a:spcPts val="0"/>
              </a:spcAft>
              <a:buNone/>
            </a:pPr>
            <a:r>
              <a:rPr i="0" lang="en-US" sz="3121" u="none" cap="none" strike="noStrike">
                <a:solidFill>
                  <a:srgbClr val="2F5F98"/>
                </a:solidFill>
                <a:latin typeface="Tahoma"/>
                <a:ea typeface="Tahoma"/>
                <a:cs typeface="Tahoma"/>
                <a:sym typeface="Tahoma"/>
              </a:rPr>
              <a:t>Ρωγμές &amp; Αποκόλληση</a:t>
            </a:r>
            <a:endParaRPr>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369" name="Shape 369"/>
        <p:cNvGrpSpPr/>
        <p:nvPr/>
      </p:nvGrpSpPr>
      <p:grpSpPr>
        <a:xfrm>
          <a:off x="0" y="0"/>
          <a:ext cx="0" cy="0"/>
          <a:chOff x="0" y="0"/>
          <a:chExt cx="0" cy="0"/>
        </a:xfrm>
      </p:grpSpPr>
      <p:sp>
        <p:nvSpPr>
          <p:cNvPr id="370" name="Google Shape;370;p13"/>
          <p:cNvSpPr/>
          <p:nvPr/>
        </p:nvSpPr>
        <p:spPr>
          <a:xfrm>
            <a:off x="223862" y="3544026"/>
            <a:ext cx="7301608" cy="6076077"/>
          </a:xfrm>
          <a:custGeom>
            <a:rect b="b" l="l" r="r" t="t"/>
            <a:pathLst>
              <a:path extrusionOk="0" h="1593725" w="1915176">
                <a:moveTo>
                  <a:pt x="0" y="0"/>
                </a:moveTo>
                <a:lnTo>
                  <a:pt x="1915176" y="0"/>
                </a:lnTo>
                <a:lnTo>
                  <a:pt x="1915176" y="1593725"/>
                </a:lnTo>
                <a:lnTo>
                  <a:pt x="0" y="1593725"/>
                </a:lnTo>
                <a:close/>
              </a:path>
            </a:pathLst>
          </a:custGeom>
          <a:blipFill rotWithShape="1">
            <a:blip r:embed="rId3">
              <a:alphaModFix/>
            </a:blip>
            <a:stretch>
              <a:fillRect b="0" l="-2995" r="-2996" t="0"/>
            </a:stretch>
          </a:blipFill>
          <a:ln>
            <a:noFill/>
          </a:ln>
        </p:spPr>
      </p:sp>
      <p:sp>
        <p:nvSpPr>
          <p:cNvPr id="371" name="Google Shape;371;p13"/>
          <p:cNvSpPr/>
          <p:nvPr/>
        </p:nvSpPr>
        <p:spPr>
          <a:xfrm>
            <a:off x="7991243" y="6123950"/>
            <a:ext cx="10149094" cy="3495331"/>
          </a:xfrm>
          <a:custGeom>
            <a:rect b="b" l="l" r="r" t="t"/>
            <a:pathLst>
              <a:path extrusionOk="0" h="3495331" w="10149094">
                <a:moveTo>
                  <a:pt x="0" y="0"/>
                </a:moveTo>
                <a:lnTo>
                  <a:pt x="10149095" y="0"/>
                </a:lnTo>
                <a:lnTo>
                  <a:pt x="10149095" y="3495332"/>
                </a:lnTo>
                <a:lnTo>
                  <a:pt x="0" y="3495332"/>
                </a:lnTo>
                <a:lnTo>
                  <a:pt x="0" y="0"/>
                </a:lnTo>
                <a:close/>
              </a:path>
            </a:pathLst>
          </a:custGeom>
          <a:blipFill rotWithShape="1">
            <a:blip r:embed="rId4">
              <a:alphaModFix/>
            </a:blip>
            <a:stretch>
              <a:fillRect b="0" l="0" r="0" t="0"/>
            </a:stretch>
          </a:blipFill>
          <a:ln>
            <a:noFill/>
          </a:ln>
        </p:spPr>
      </p:sp>
      <p:sp>
        <p:nvSpPr>
          <p:cNvPr id="372" name="Google Shape;372;p13"/>
          <p:cNvSpPr txBox="1"/>
          <p:nvPr/>
        </p:nvSpPr>
        <p:spPr>
          <a:xfrm>
            <a:off x="1028700" y="504777"/>
            <a:ext cx="15640500" cy="211560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483" u="none" cap="none" strike="noStrike">
                <a:solidFill>
                  <a:srgbClr val="A5E9FE"/>
                </a:solidFill>
                <a:latin typeface="Tahoma"/>
                <a:ea typeface="Tahoma"/>
                <a:cs typeface="Tahoma"/>
                <a:sym typeface="Tahoma"/>
              </a:rPr>
              <a:t>ΣΥΝΤΕΛΕΣΤΗΣ ΑΣΦΑΛΕΙΑΣ ΛΥΓΙΣΜΟΥ</a:t>
            </a:r>
            <a:endParaRPr sz="900">
              <a:solidFill>
                <a:srgbClr val="A5E9FE"/>
              </a:solidFill>
              <a:latin typeface="Tahoma"/>
              <a:ea typeface="Tahoma"/>
              <a:cs typeface="Tahoma"/>
              <a:sym typeface="Tahoma"/>
            </a:endParaRPr>
          </a:p>
        </p:txBody>
      </p:sp>
      <p:sp>
        <p:nvSpPr>
          <p:cNvPr id="373" name="Google Shape;373;p13"/>
          <p:cNvSpPr txBox="1"/>
          <p:nvPr/>
        </p:nvSpPr>
        <p:spPr>
          <a:xfrm>
            <a:off x="8154825" y="2733650"/>
            <a:ext cx="7830900" cy="2776200"/>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i="0" lang="en-US" sz="3468" u="none" cap="none" strike="noStrike">
                <a:solidFill>
                  <a:srgbClr val="FFFFFF"/>
                </a:solidFill>
                <a:latin typeface="Tahoma"/>
                <a:ea typeface="Tahoma"/>
                <a:cs typeface="Tahoma"/>
                <a:sym typeface="Tahoma"/>
              </a:rPr>
              <a:t>Μέσω αυτών των απλών (!) μαθηματικών υπολογισμών προκύπτει η κρίσιμη τιμή πίεσης μετά το κατώφλι της οποίας επέρχεται λυγισμός.</a:t>
            </a:r>
            <a:endParaRPr>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381" name="Shape 381"/>
        <p:cNvGrpSpPr/>
        <p:nvPr/>
      </p:nvGrpSpPr>
      <p:grpSpPr>
        <a:xfrm>
          <a:off x="0" y="0"/>
          <a:ext cx="0" cy="0"/>
          <a:chOff x="0" y="0"/>
          <a:chExt cx="0" cy="0"/>
        </a:xfrm>
      </p:grpSpPr>
      <p:sp>
        <p:nvSpPr>
          <p:cNvPr id="382" name="Google Shape;382;p14"/>
          <p:cNvSpPr/>
          <p:nvPr/>
        </p:nvSpPr>
        <p:spPr>
          <a:xfrm>
            <a:off x="11868174" y="270673"/>
            <a:ext cx="6014780" cy="9787319"/>
          </a:xfrm>
          <a:custGeom>
            <a:rect b="b" l="l" r="r" t="t"/>
            <a:pathLst>
              <a:path extrusionOk="0" h="2103126" w="1292473">
                <a:moveTo>
                  <a:pt x="0" y="0"/>
                </a:moveTo>
                <a:lnTo>
                  <a:pt x="1292473" y="0"/>
                </a:lnTo>
                <a:lnTo>
                  <a:pt x="1292473" y="2103126"/>
                </a:lnTo>
                <a:lnTo>
                  <a:pt x="0" y="2103126"/>
                </a:lnTo>
                <a:close/>
              </a:path>
            </a:pathLst>
          </a:custGeom>
          <a:blipFill rotWithShape="1">
            <a:blip r:embed="rId3">
              <a:alphaModFix/>
            </a:blip>
            <a:stretch>
              <a:fillRect b="0" l="-3995" r="-3996" t="0"/>
            </a:stretch>
          </a:blipFill>
          <a:ln>
            <a:noFill/>
          </a:ln>
        </p:spPr>
      </p:sp>
      <p:grpSp>
        <p:nvGrpSpPr>
          <p:cNvPr id="383" name="Google Shape;383;p14"/>
          <p:cNvGrpSpPr/>
          <p:nvPr/>
        </p:nvGrpSpPr>
        <p:grpSpPr>
          <a:xfrm rot="5400000">
            <a:off x="11789245" y="2162355"/>
            <a:ext cx="302517" cy="3702089"/>
            <a:chOff x="0" y="-38100"/>
            <a:chExt cx="79675" cy="975036"/>
          </a:xfrm>
        </p:grpSpPr>
        <p:sp>
          <p:nvSpPr>
            <p:cNvPr id="384" name="Google Shape;384;p14"/>
            <p:cNvSpPr/>
            <p:nvPr/>
          </p:nvSpPr>
          <p:spPr>
            <a:xfrm>
              <a:off x="0" y="0"/>
              <a:ext cx="79675" cy="936936"/>
            </a:xfrm>
            <a:custGeom>
              <a:rect b="b" l="l" r="r" t="t"/>
              <a:pathLst>
                <a:path extrusionOk="0" h="936936" w="79675">
                  <a:moveTo>
                    <a:pt x="0" y="0"/>
                  </a:moveTo>
                  <a:lnTo>
                    <a:pt x="79675" y="0"/>
                  </a:lnTo>
                  <a:lnTo>
                    <a:pt x="79675" y="936936"/>
                  </a:lnTo>
                  <a:lnTo>
                    <a:pt x="0" y="936936"/>
                  </a:lnTo>
                  <a:close/>
                </a:path>
              </a:pathLst>
            </a:custGeom>
            <a:solidFill>
              <a:srgbClr val="5273C1"/>
            </a:solidFill>
            <a:ln>
              <a:noFill/>
            </a:ln>
          </p:spPr>
        </p:sp>
        <p:sp>
          <p:nvSpPr>
            <p:cNvPr id="385" name="Google Shape;385;p14"/>
            <p:cNvSpPr txBox="1"/>
            <p:nvPr/>
          </p:nvSpPr>
          <p:spPr>
            <a:xfrm>
              <a:off x="0" y="-38100"/>
              <a:ext cx="79675" cy="975036"/>
            </a:xfrm>
            <a:prstGeom prst="rect">
              <a:avLst/>
            </a:prstGeom>
            <a:noFill/>
            <a:ln>
              <a:noFill/>
            </a:ln>
          </p:spPr>
          <p:txBody>
            <a:bodyPr anchorCtr="0" anchor="ctr" bIns="50800" lIns="50800" spcFirstLastPara="1" rIns="50800" wrap="square" tIns="50800">
              <a:noAutofit/>
            </a:bodyPr>
            <a:lstStyle/>
            <a:p>
              <a:pPr indent="0" lvl="0" marL="0" marR="0" rtl="0" algn="ctr">
                <a:lnSpc>
                  <a:spcPct val="159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6" name="Google Shape;386;p14"/>
          <p:cNvSpPr txBox="1"/>
          <p:nvPr/>
        </p:nvSpPr>
        <p:spPr>
          <a:xfrm>
            <a:off x="1112166" y="579425"/>
            <a:ext cx="7414200" cy="96720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lang="en-US" sz="6283">
                <a:solidFill>
                  <a:srgbClr val="A5E9FE"/>
                </a:solidFill>
                <a:latin typeface="Tahoma"/>
                <a:ea typeface="Tahoma"/>
                <a:cs typeface="Tahoma"/>
                <a:sym typeface="Tahoma"/>
              </a:rPr>
              <a:t>ΛΟΓΟΙ</a:t>
            </a:r>
            <a:r>
              <a:rPr b="1" i="0" lang="en-US" sz="6283" u="none" cap="none" strike="noStrike">
                <a:solidFill>
                  <a:srgbClr val="A5E9FE"/>
                </a:solidFill>
                <a:latin typeface="Tahoma"/>
                <a:ea typeface="Tahoma"/>
                <a:cs typeface="Tahoma"/>
                <a:sym typeface="Tahoma"/>
              </a:rPr>
              <a:t> ΑΣΤΟΧΙΑΣ</a:t>
            </a:r>
            <a:endParaRPr sz="1500">
              <a:solidFill>
                <a:srgbClr val="A5E9FE"/>
              </a:solidFill>
              <a:latin typeface="Tahoma"/>
              <a:ea typeface="Tahoma"/>
              <a:cs typeface="Tahoma"/>
              <a:sym typeface="Tahoma"/>
            </a:endParaRPr>
          </a:p>
        </p:txBody>
      </p:sp>
      <p:sp>
        <p:nvSpPr>
          <p:cNvPr id="387" name="Google Shape;387;p14"/>
          <p:cNvSpPr txBox="1"/>
          <p:nvPr/>
        </p:nvSpPr>
        <p:spPr>
          <a:xfrm>
            <a:off x="647700" y="2107650"/>
            <a:ext cx="10421700" cy="6649200"/>
          </a:xfrm>
          <a:prstGeom prst="rect">
            <a:avLst/>
          </a:prstGeom>
          <a:noFill/>
          <a:ln>
            <a:noFill/>
          </a:ln>
        </p:spPr>
        <p:txBody>
          <a:bodyPr anchorCtr="0" anchor="t" bIns="0" lIns="0" spcFirstLastPara="1" rIns="0" wrap="square" tIns="0">
            <a:spAutoFit/>
          </a:bodyPr>
          <a:lstStyle/>
          <a:p>
            <a:pPr indent="-382255" lvl="1" marL="764513" marR="0" rtl="0" algn="l">
              <a:lnSpc>
                <a:spcPct val="139988"/>
              </a:lnSpc>
              <a:spcBef>
                <a:spcPts val="0"/>
              </a:spcBef>
              <a:spcAft>
                <a:spcPts val="0"/>
              </a:spcAft>
              <a:buClr>
                <a:srgbClr val="FFFFFF"/>
              </a:buClr>
              <a:buSzPts val="3541"/>
              <a:buFont typeface="Tahoma"/>
              <a:buChar char="•"/>
            </a:pPr>
            <a:r>
              <a:rPr i="0" lang="en-US" sz="3541" u="none" cap="none" strike="noStrike">
                <a:solidFill>
                  <a:srgbClr val="FFFFFF"/>
                </a:solidFill>
                <a:latin typeface="Tahoma"/>
                <a:ea typeface="Tahoma"/>
                <a:cs typeface="Tahoma"/>
                <a:sym typeface="Tahoma"/>
              </a:rPr>
              <a:t>Σχεδιαστική Ανεπάρκεια</a:t>
            </a:r>
            <a:endParaRPr>
              <a:latin typeface="Tahoma"/>
              <a:ea typeface="Tahoma"/>
              <a:cs typeface="Tahoma"/>
              <a:sym typeface="Tahoma"/>
            </a:endParaRPr>
          </a:p>
          <a:p>
            <a:pPr indent="-382255" lvl="1" marL="764513" marR="0" rtl="0" algn="l">
              <a:lnSpc>
                <a:spcPct val="139988"/>
              </a:lnSpc>
              <a:spcBef>
                <a:spcPts val="0"/>
              </a:spcBef>
              <a:spcAft>
                <a:spcPts val="0"/>
              </a:spcAft>
              <a:buClr>
                <a:srgbClr val="FFFFFF"/>
              </a:buClr>
              <a:buSzPts val="3541"/>
              <a:buFont typeface="Tahoma"/>
              <a:buChar char="•"/>
            </a:pPr>
            <a:r>
              <a:rPr i="0" lang="en-US" sz="3541" u="none" cap="none" strike="noStrike">
                <a:solidFill>
                  <a:srgbClr val="FFFFFF"/>
                </a:solidFill>
                <a:latin typeface="Tahoma"/>
                <a:ea typeface="Tahoma"/>
                <a:cs typeface="Tahoma"/>
                <a:sym typeface="Tahoma"/>
              </a:rPr>
              <a:t>Χαμηλός Συντελεστής Ασφάλειας Λυγισμού </a:t>
            </a:r>
            <a:endParaRPr>
              <a:latin typeface="Tahoma"/>
              <a:ea typeface="Tahoma"/>
              <a:cs typeface="Tahoma"/>
              <a:sym typeface="Tahoma"/>
            </a:endParaRPr>
          </a:p>
          <a:p>
            <a:pPr indent="-509675" lvl="2" marL="1529025" marR="0" rtl="0" algn="l">
              <a:lnSpc>
                <a:spcPct val="139988"/>
              </a:lnSpc>
              <a:spcBef>
                <a:spcPts val="0"/>
              </a:spcBef>
              <a:spcAft>
                <a:spcPts val="0"/>
              </a:spcAft>
              <a:buClr>
                <a:srgbClr val="FFFFFF"/>
              </a:buClr>
              <a:buSzPts val="3541"/>
              <a:buFont typeface="Tahoma"/>
              <a:buChar char="⚬"/>
            </a:pPr>
            <a:r>
              <a:rPr i="0" lang="en-US" sz="3541" u="none" cap="none" strike="noStrike">
                <a:solidFill>
                  <a:srgbClr val="FFFFFF"/>
                </a:solidFill>
                <a:latin typeface="Tahoma"/>
                <a:ea typeface="Tahoma"/>
                <a:cs typeface="Tahoma"/>
                <a:sym typeface="Tahoma"/>
              </a:rPr>
              <a:t>διαμήκεις θραύσεις</a:t>
            </a:r>
            <a:endParaRPr>
              <a:latin typeface="Tahoma"/>
              <a:ea typeface="Tahoma"/>
              <a:cs typeface="Tahoma"/>
              <a:sym typeface="Tahoma"/>
            </a:endParaRPr>
          </a:p>
          <a:p>
            <a:pPr indent="-509675" lvl="2" marL="1529025" marR="0" rtl="0" algn="l">
              <a:lnSpc>
                <a:spcPct val="139988"/>
              </a:lnSpc>
              <a:spcBef>
                <a:spcPts val="0"/>
              </a:spcBef>
              <a:spcAft>
                <a:spcPts val="0"/>
              </a:spcAft>
              <a:buClr>
                <a:srgbClr val="FFFFFF"/>
              </a:buClr>
              <a:buSzPts val="3541"/>
              <a:buFont typeface="Tahoma"/>
              <a:buChar char="⚬"/>
            </a:pPr>
            <a:r>
              <a:rPr i="0" lang="en-US" sz="3541" u="none" cap="none" strike="noStrike">
                <a:solidFill>
                  <a:srgbClr val="FFFFFF"/>
                </a:solidFill>
                <a:latin typeface="Tahoma"/>
                <a:ea typeface="Tahoma"/>
                <a:cs typeface="Tahoma"/>
                <a:sym typeface="Tahoma"/>
              </a:rPr>
              <a:t>ορθογώνιες πλάκες κύτους στον πυθμένα</a:t>
            </a:r>
            <a:endParaRPr>
              <a:latin typeface="Tahoma"/>
              <a:ea typeface="Tahoma"/>
              <a:cs typeface="Tahoma"/>
              <a:sym typeface="Tahoma"/>
            </a:endParaRPr>
          </a:p>
          <a:p>
            <a:pPr indent="-382255" lvl="1" marL="764513" marR="0" rtl="0" algn="l">
              <a:lnSpc>
                <a:spcPct val="139988"/>
              </a:lnSpc>
              <a:spcBef>
                <a:spcPts val="0"/>
              </a:spcBef>
              <a:spcAft>
                <a:spcPts val="0"/>
              </a:spcAft>
              <a:buClr>
                <a:srgbClr val="FFFFFF"/>
              </a:buClr>
              <a:buSzPts val="3541"/>
              <a:buFont typeface="Tahoma"/>
              <a:buChar char="•"/>
            </a:pPr>
            <a:r>
              <a:rPr i="0" lang="en-US" sz="3541" u="none" cap="none" strike="noStrike">
                <a:solidFill>
                  <a:srgbClr val="FFFFFF"/>
                </a:solidFill>
                <a:latin typeface="Tahoma"/>
                <a:ea typeface="Tahoma"/>
                <a:cs typeface="Tahoma"/>
                <a:sym typeface="Tahoma"/>
              </a:rPr>
              <a:t>Έλλειψη τακτικής συντήρησης</a:t>
            </a:r>
            <a:endParaRPr>
              <a:latin typeface="Tahoma"/>
              <a:ea typeface="Tahoma"/>
              <a:cs typeface="Tahoma"/>
              <a:sym typeface="Tahoma"/>
            </a:endParaRPr>
          </a:p>
          <a:p>
            <a:pPr indent="-509675" lvl="2" marL="1529025" marR="0" rtl="0" algn="l">
              <a:lnSpc>
                <a:spcPct val="139988"/>
              </a:lnSpc>
              <a:spcBef>
                <a:spcPts val="0"/>
              </a:spcBef>
              <a:spcAft>
                <a:spcPts val="0"/>
              </a:spcAft>
              <a:buClr>
                <a:srgbClr val="FFFFFF"/>
              </a:buClr>
              <a:buSzPts val="3541"/>
              <a:buFont typeface="Tahoma"/>
              <a:buChar char="⚬"/>
            </a:pPr>
            <a:r>
              <a:rPr i="0" lang="en-US" sz="3541" u="none" cap="none" strike="noStrike">
                <a:solidFill>
                  <a:srgbClr val="FFFFFF"/>
                </a:solidFill>
                <a:latin typeface="Tahoma"/>
                <a:ea typeface="Tahoma"/>
                <a:cs typeface="Tahoma"/>
                <a:sym typeface="Tahoma"/>
              </a:rPr>
              <a:t>Συσσωρευμένη Φθορά</a:t>
            </a:r>
            <a:endParaRPr>
              <a:latin typeface="Tahoma"/>
              <a:ea typeface="Tahoma"/>
              <a:cs typeface="Tahoma"/>
              <a:sym typeface="Tahoma"/>
            </a:endParaRPr>
          </a:p>
          <a:p>
            <a:pPr indent="-382255" lvl="1" marL="764513" marR="0" rtl="0" algn="l">
              <a:lnSpc>
                <a:spcPct val="139988"/>
              </a:lnSpc>
              <a:spcBef>
                <a:spcPts val="0"/>
              </a:spcBef>
              <a:spcAft>
                <a:spcPts val="0"/>
              </a:spcAft>
              <a:buClr>
                <a:srgbClr val="FFFFFF"/>
              </a:buClr>
              <a:buSzPts val="3541"/>
              <a:buFont typeface="Tahoma"/>
              <a:buChar char="•"/>
            </a:pPr>
            <a:r>
              <a:rPr i="0" lang="en-US" sz="3541" u="none" cap="none" strike="noStrike">
                <a:solidFill>
                  <a:srgbClr val="FFFFFF"/>
                </a:solidFill>
                <a:latin typeface="Tahoma"/>
                <a:ea typeface="Tahoma"/>
                <a:cs typeface="Tahoma"/>
                <a:sym typeface="Tahoma"/>
              </a:rPr>
              <a:t>Υποβάθμιση Υλικού</a:t>
            </a:r>
            <a:endParaRPr>
              <a:latin typeface="Tahoma"/>
              <a:ea typeface="Tahoma"/>
              <a:cs typeface="Tahoma"/>
              <a:sym typeface="Tahoma"/>
            </a:endParaRPr>
          </a:p>
          <a:p>
            <a:pPr indent="-509675" lvl="2" marL="1529025" marR="0" rtl="0" algn="l">
              <a:lnSpc>
                <a:spcPct val="139988"/>
              </a:lnSpc>
              <a:spcBef>
                <a:spcPts val="0"/>
              </a:spcBef>
              <a:spcAft>
                <a:spcPts val="0"/>
              </a:spcAft>
              <a:buClr>
                <a:srgbClr val="FFFFFF"/>
              </a:buClr>
              <a:buSzPts val="3541"/>
              <a:buFont typeface="Tahoma"/>
              <a:buChar char="⚬"/>
            </a:pPr>
            <a:r>
              <a:rPr i="0" lang="en-US" sz="3541" u="none" cap="none" strike="noStrike">
                <a:solidFill>
                  <a:srgbClr val="FFFFFF"/>
                </a:solidFill>
                <a:latin typeface="Tahoma"/>
                <a:ea typeface="Tahoma"/>
                <a:cs typeface="Tahoma"/>
                <a:sym typeface="Tahoma"/>
              </a:rPr>
              <a:t>(αποκόλληση κόλλας μεταξύ στρώσεων ανθρακονήματος)</a:t>
            </a:r>
            <a:endParaRPr>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395" name="Shape 395"/>
        <p:cNvGrpSpPr/>
        <p:nvPr/>
      </p:nvGrpSpPr>
      <p:grpSpPr>
        <a:xfrm>
          <a:off x="0" y="0"/>
          <a:ext cx="0" cy="0"/>
          <a:chOff x="0" y="0"/>
          <a:chExt cx="0" cy="0"/>
        </a:xfrm>
      </p:grpSpPr>
      <p:sp>
        <p:nvSpPr>
          <p:cNvPr id="396" name="Google Shape;396;p15"/>
          <p:cNvSpPr/>
          <p:nvPr/>
        </p:nvSpPr>
        <p:spPr>
          <a:xfrm>
            <a:off x="9690256" y="1629757"/>
            <a:ext cx="7569044" cy="7027486"/>
          </a:xfrm>
          <a:custGeom>
            <a:rect b="b" l="l" r="r" t="t"/>
            <a:pathLst>
              <a:path extrusionOk="0" h="1089306" w="1173251">
                <a:moveTo>
                  <a:pt x="0" y="0"/>
                </a:moveTo>
                <a:lnTo>
                  <a:pt x="1173251" y="0"/>
                </a:lnTo>
                <a:lnTo>
                  <a:pt x="1173251" y="1089306"/>
                </a:lnTo>
                <a:lnTo>
                  <a:pt x="0" y="1089306"/>
                </a:lnTo>
                <a:close/>
              </a:path>
            </a:pathLst>
          </a:custGeom>
          <a:blipFill rotWithShape="1">
            <a:blip r:embed="rId3">
              <a:alphaModFix/>
            </a:blip>
            <a:stretch>
              <a:fillRect b="-2588" l="0" r="0" t="-2589"/>
            </a:stretch>
          </a:blipFill>
          <a:ln>
            <a:noFill/>
          </a:ln>
        </p:spPr>
      </p:sp>
      <p:grpSp>
        <p:nvGrpSpPr>
          <p:cNvPr id="397" name="Google Shape;397;p15"/>
          <p:cNvGrpSpPr/>
          <p:nvPr/>
        </p:nvGrpSpPr>
        <p:grpSpPr>
          <a:xfrm rot="5400000">
            <a:off x="15937116" y="-4405605"/>
            <a:ext cx="302517" cy="10868612"/>
            <a:chOff x="0" y="-38100"/>
            <a:chExt cx="79675" cy="2862515"/>
          </a:xfrm>
        </p:grpSpPr>
        <p:sp>
          <p:nvSpPr>
            <p:cNvPr id="398" name="Google Shape;398;p15"/>
            <p:cNvSpPr/>
            <p:nvPr/>
          </p:nvSpPr>
          <p:spPr>
            <a:xfrm>
              <a:off x="0" y="0"/>
              <a:ext cx="79675" cy="2824415"/>
            </a:xfrm>
            <a:custGeom>
              <a:rect b="b" l="l" r="r" t="t"/>
              <a:pathLst>
                <a:path extrusionOk="0" h="2824415" w="79675">
                  <a:moveTo>
                    <a:pt x="0" y="0"/>
                  </a:moveTo>
                  <a:lnTo>
                    <a:pt x="79675" y="0"/>
                  </a:lnTo>
                  <a:lnTo>
                    <a:pt x="79675" y="2824415"/>
                  </a:lnTo>
                  <a:lnTo>
                    <a:pt x="0" y="2824415"/>
                  </a:lnTo>
                  <a:close/>
                </a:path>
              </a:pathLst>
            </a:custGeom>
            <a:solidFill>
              <a:srgbClr val="FFFFFF"/>
            </a:solidFill>
            <a:ln>
              <a:noFill/>
            </a:ln>
          </p:spPr>
        </p:sp>
        <p:sp>
          <p:nvSpPr>
            <p:cNvPr id="399" name="Google Shape;399;p15"/>
            <p:cNvSpPr txBox="1"/>
            <p:nvPr/>
          </p:nvSpPr>
          <p:spPr>
            <a:xfrm>
              <a:off x="0" y="-38100"/>
              <a:ext cx="79675" cy="2862515"/>
            </a:xfrm>
            <a:prstGeom prst="rect">
              <a:avLst/>
            </a:prstGeom>
            <a:noFill/>
            <a:ln>
              <a:noFill/>
            </a:ln>
          </p:spPr>
          <p:txBody>
            <a:bodyPr anchorCtr="0" anchor="ctr" bIns="50800" lIns="50800" spcFirstLastPara="1" rIns="50800" wrap="square" tIns="50800">
              <a:noAutofit/>
            </a:bodyPr>
            <a:lstStyle/>
            <a:p>
              <a:pPr indent="0" lvl="0" marL="0" marR="0" rtl="0" algn="ctr">
                <a:lnSpc>
                  <a:spcPct val="159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0" name="Google Shape;400;p15"/>
          <p:cNvSpPr txBox="1"/>
          <p:nvPr/>
        </p:nvSpPr>
        <p:spPr>
          <a:xfrm>
            <a:off x="698128" y="3665476"/>
            <a:ext cx="8217300" cy="4818300"/>
          </a:xfrm>
          <a:prstGeom prst="rect">
            <a:avLst/>
          </a:prstGeom>
          <a:noFill/>
          <a:ln>
            <a:noFill/>
          </a:ln>
        </p:spPr>
        <p:txBody>
          <a:bodyPr anchorCtr="0" anchor="t" bIns="0" lIns="0" spcFirstLastPara="1" rIns="0" wrap="square" tIns="0">
            <a:spAutoFit/>
          </a:bodyPr>
          <a:lstStyle/>
          <a:p>
            <a:pPr indent="-422413" lvl="1" marL="844826" marR="0" rtl="0" algn="l">
              <a:lnSpc>
                <a:spcPct val="139994"/>
              </a:lnSpc>
              <a:spcBef>
                <a:spcPts val="0"/>
              </a:spcBef>
              <a:spcAft>
                <a:spcPts val="0"/>
              </a:spcAft>
              <a:buClr>
                <a:srgbClr val="FFFFFF"/>
              </a:buClr>
              <a:buSzPts val="3913"/>
              <a:buFont typeface="Tahoma"/>
              <a:buAutoNum type="arabicPeriod"/>
            </a:pPr>
            <a:r>
              <a:rPr i="0" lang="en-US" sz="3913" u="none" cap="none" strike="noStrike">
                <a:solidFill>
                  <a:srgbClr val="FFFFFF"/>
                </a:solidFill>
                <a:latin typeface="Tahoma"/>
                <a:ea typeface="Tahoma"/>
                <a:cs typeface="Tahoma"/>
                <a:sym typeface="Tahoma"/>
              </a:rPr>
              <a:t> Δομικές Αδυναμίες        </a:t>
            </a:r>
            <a:endParaRPr i="0" sz="3913" u="none" cap="none" strike="noStrike">
              <a:solidFill>
                <a:srgbClr val="FFFFFF"/>
              </a:solidFill>
              <a:latin typeface="Tahoma"/>
              <a:ea typeface="Tahoma"/>
              <a:cs typeface="Tahoma"/>
              <a:sym typeface="Tahoma"/>
            </a:endParaRPr>
          </a:p>
          <a:p>
            <a:pPr indent="0" lvl="0" marL="914400" marR="0" rtl="0" algn="l">
              <a:lnSpc>
                <a:spcPct val="139994"/>
              </a:lnSpc>
              <a:spcBef>
                <a:spcPts val="0"/>
              </a:spcBef>
              <a:spcAft>
                <a:spcPts val="0"/>
              </a:spcAft>
              <a:buNone/>
            </a:pPr>
            <a:r>
              <a:rPr i="0" lang="en-US" sz="3913" u="none" cap="none" strike="noStrike">
                <a:solidFill>
                  <a:srgbClr val="FFFFFF"/>
                </a:solidFill>
                <a:latin typeface="Tahoma"/>
                <a:ea typeface="Tahoma"/>
                <a:cs typeface="Tahoma"/>
                <a:sym typeface="Tahoma"/>
              </a:rPr>
              <a:t>Κυκλική Φόρτωση </a:t>
            </a:r>
            <a:r>
              <a:rPr i="0" lang="en-US" sz="3913" u="none" cap="none" strike="noStrike">
                <a:solidFill>
                  <a:srgbClr val="CFE2F3"/>
                </a:solidFill>
                <a:latin typeface="Tahoma"/>
                <a:ea typeface="Tahoma"/>
                <a:cs typeface="Tahoma"/>
                <a:sym typeface="Tahoma"/>
              </a:rPr>
              <a:t>(κύκλοι ταξιδιών υποβρυχίου)</a:t>
            </a:r>
            <a:endParaRPr>
              <a:solidFill>
                <a:srgbClr val="CFE2F3"/>
              </a:solidFill>
              <a:latin typeface="Tahoma"/>
              <a:ea typeface="Tahoma"/>
              <a:cs typeface="Tahoma"/>
              <a:sym typeface="Tahoma"/>
            </a:endParaRPr>
          </a:p>
          <a:p>
            <a:pPr indent="-422414" lvl="1" marL="844827" marR="0" rtl="0" algn="l">
              <a:lnSpc>
                <a:spcPct val="139994"/>
              </a:lnSpc>
              <a:spcBef>
                <a:spcPts val="0"/>
              </a:spcBef>
              <a:spcAft>
                <a:spcPts val="0"/>
              </a:spcAft>
              <a:buClr>
                <a:srgbClr val="FFFFFF"/>
              </a:buClr>
              <a:buSzPts val="3913"/>
              <a:buFont typeface="Tahoma"/>
              <a:buAutoNum type="arabicPeriod"/>
            </a:pPr>
            <a:r>
              <a:rPr i="0" lang="en-US" sz="3913" u="none" cap="none" strike="noStrike">
                <a:solidFill>
                  <a:srgbClr val="FFFFFF"/>
                </a:solidFill>
                <a:latin typeface="Tahoma"/>
                <a:ea typeface="Tahoma"/>
                <a:cs typeface="Tahoma"/>
                <a:sym typeface="Tahoma"/>
              </a:rPr>
              <a:t> Σπάσιμο &amp; Λυγισμός</a:t>
            </a:r>
            <a:endParaRPr>
              <a:latin typeface="Tahoma"/>
              <a:ea typeface="Tahoma"/>
              <a:cs typeface="Tahoma"/>
              <a:sym typeface="Tahoma"/>
            </a:endParaRPr>
          </a:p>
          <a:p>
            <a:pPr indent="-422414" lvl="1" marL="844827" marR="0" rtl="0" algn="l">
              <a:lnSpc>
                <a:spcPct val="139994"/>
              </a:lnSpc>
              <a:spcBef>
                <a:spcPts val="0"/>
              </a:spcBef>
              <a:spcAft>
                <a:spcPts val="0"/>
              </a:spcAft>
              <a:buClr>
                <a:srgbClr val="FFFFFF"/>
              </a:buClr>
              <a:buSzPts val="3913"/>
              <a:buFont typeface="Tahoma"/>
              <a:buAutoNum type="arabicPeriod"/>
            </a:pPr>
            <a:r>
              <a:rPr i="0" lang="en-US" sz="3913" u="none" cap="none" strike="noStrike">
                <a:solidFill>
                  <a:srgbClr val="FFFFFF"/>
                </a:solidFill>
                <a:latin typeface="Tahoma"/>
                <a:ea typeface="Tahoma"/>
                <a:cs typeface="Tahoma"/>
                <a:sym typeface="Tahoma"/>
              </a:rPr>
              <a:t> Κατάρρευση &amp; Έκρηξη</a:t>
            </a:r>
            <a:endParaRPr>
              <a:latin typeface="Tahoma"/>
              <a:ea typeface="Tahoma"/>
              <a:cs typeface="Tahoma"/>
              <a:sym typeface="Tahoma"/>
            </a:endParaRPr>
          </a:p>
          <a:p>
            <a:pPr indent="-422414" lvl="1" marL="844827" marR="0" rtl="0" algn="l">
              <a:lnSpc>
                <a:spcPct val="139994"/>
              </a:lnSpc>
              <a:spcBef>
                <a:spcPts val="0"/>
              </a:spcBef>
              <a:spcAft>
                <a:spcPts val="0"/>
              </a:spcAft>
              <a:buClr>
                <a:srgbClr val="FFFFFF"/>
              </a:buClr>
              <a:buSzPts val="3913"/>
              <a:buFont typeface="Tahoma"/>
              <a:buAutoNum type="arabicPeriod"/>
            </a:pPr>
            <a:r>
              <a:rPr i="0" lang="en-US" sz="3913" u="none" cap="none" strike="noStrike">
                <a:solidFill>
                  <a:srgbClr val="FFFFFF"/>
                </a:solidFill>
                <a:latin typeface="Tahoma"/>
                <a:ea typeface="Tahoma"/>
                <a:cs typeface="Tahoma"/>
                <a:sym typeface="Tahoma"/>
              </a:rPr>
              <a:t>Επιπτώσεις στο Πλήρωμα</a:t>
            </a:r>
            <a:endParaRPr>
              <a:latin typeface="Tahoma"/>
              <a:ea typeface="Tahoma"/>
              <a:cs typeface="Tahoma"/>
              <a:sym typeface="Tahoma"/>
            </a:endParaRPr>
          </a:p>
        </p:txBody>
      </p:sp>
      <p:sp>
        <p:nvSpPr>
          <p:cNvPr id="401" name="Google Shape;401;p15"/>
          <p:cNvSpPr txBox="1"/>
          <p:nvPr/>
        </p:nvSpPr>
        <p:spPr>
          <a:xfrm>
            <a:off x="800100" y="608450"/>
            <a:ext cx="10868700" cy="201750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6183" u="none" cap="none" strike="noStrike">
                <a:solidFill>
                  <a:srgbClr val="A5E9FE"/>
                </a:solidFill>
                <a:latin typeface="Tahoma"/>
                <a:ea typeface="Tahoma"/>
                <a:cs typeface="Tahoma"/>
                <a:sym typeface="Tahoma"/>
              </a:rPr>
              <a:t>ΠΙΘΑΝ</a:t>
            </a:r>
            <a:r>
              <a:rPr b="1" lang="en-US" sz="6183">
                <a:solidFill>
                  <a:srgbClr val="A5E9FE"/>
                </a:solidFill>
                <a:latin typeface="Tahoma"/>
                <a:ea typeface="Tahoma"/>
                <a:cs typeface="Tahoma"/>
                <a:sym typeface="Tahoma"/>
              </a:rPr>
              <a:t>Η</a:t>
            </a:r>
            <a:r>
              <a:rPr b="1" i="0" lang="en-US" sz="6183" u="none" cap="none" strike="noStrike">
                <a:solidFill>
                  <a:srgbClr val="A5E9FE"/>
                </a:solidFill>
                <a:latin typeface="Tahoma"/>
                <a:ea typeface="Tahoma"/>
                <a:cs typeface="Tahoma"/>
                <a:sym typeface="Tahoma"/>
              </a:rPr>
              <a:t> ΑΛΛΗΛΟΥΧ</a:t>
            </a:r>
            <a:r>
              <a:rPr b="1" lang="en-US" sz="6183">
                <a:solidFill>
                  <a:srgbClr val="A5E9FE"/>
                </a:solidFill>
                <a:latin typeface="Tahoma"/>
                <a:ea typeface="Tahoma"/>
                <a:cs typeface="Tahoma"/>
                <a:sym typeface="Tahoma"/>
              </a:rPr>
              <a:t>Ι</a:t>
            </a:r>
            <a:r>
              <a:rPr b="1" i="0" lang="en-US" sz="6183" u="none" cap="none" strike="noStrike">
                <a:solidFill>
                  <a:srgbClr val="A5E9FE"/>
                </a:solidFill>
                <a:latin typeface="Tahoma"/>
                <a:ea typeface="Tahoma"/>
                <a:cs typeface="Tahoma"/>
                <a:sym typeface="Tahoma"/>
              </a:rPr>
              <a:t>Α ΓΕΓΟΝ</a:t>
            </a:r>
            <a:r>
              <a:rPr b="1" lang="en-US" sz="6183">
                <a:solidFill>
                  <a:srgbClr val="A5E9FE"/>
                </a:solidFill>
                <a:latin typeface="Tahoma"/>
                <a:ea typeface="Tahoma"/>
                <a:cs typeface="Tahoma"/>
                <a:sym typeface="Tahoma"/>
              </a:rPr>
              <a:t>Ο</a:t>
            </a:r>
            <a:r>
              <a:rPr b="1" i="0" lang="en-US" sz="6183" u="none" cap="none" strike="noStrike">
                <a:solidFill>
                  <a:srgbClr val="A5E9FE"/>
                </a:solidFill>
                <a:latin typeface="Tahoma"/>
                <a:ea typeface="Tahoma"/>
                <a:cs typeface="Tahoma"/>
                <a:sym typeface="Tahoma"/>
              </a:rPr>
              <a:t>ΤΩΝ:</a:t>
            </a:r>
            <a:endParaRPr sz="1800">
              <a:solidFill>
                <a:srgbClr val="A5E9FE"/>
              </a:solidFill>
              <a:latin typeface="Tahoma"/>
              <a:ea typeface="Tahoma"/>
              <a:cs typeface="Tahoma"/>
              <a:sym typeface="Tahoma"/>
            </a:endParaRPr>
          </a:p>
        </p:txBody>
      </p:sp>
      <p:sp>
        <p:nvSpPr>
          <p:cNvPr id="402" name="Google Shape;402;p15"/>
          <p:cNvSpPr txBox="1"/>
          <p:nvPr/>
        </p:nvSpPr>
        <p:spPr>
          <a:xfrm>
            <a:off x="10518233" y="8825444"/>
            <a:ext cx="5913000" cy="1491900"/>
          </a:xfrm>
          <a:prstGeom prst="rect">
            <a:avLst/>
          </a:prstGeom>
          <a:noFill/>
          <a:ln>
            <a:noFill/>
          </a:ln>
        </p:spPr>
        <p:txBody>
          <a:bodyPr anchorCtr="0" anchor="t" bIns="0" lIns="0" spcFirstLastPara="1" rIns="0" wrap="square" tIns="0">
            <a:spAutoFit/>
          </a:bodyPr>
          <a:lstStyle/>
          <a:p>
            <a:pPr indent="0" lvl="0" marL="0" marR="0" rtl="0" algn="ctr">
              <a:lnSpc>
                <a:spcPct val="139984"/>
              </a:lnSpc>
              <a:spcBef>
                <a:spcPts val="0"/>
              </a:spcBef>
              <a:spcAft>
                <a:spcPts val="0"/>
              </a:spcAft>
              <a:buNone/>
            </a:pPr>
            <a:r>
              <a:rPr i="0" lang="en-US" sz="2551" u="none" cap="none" strike="noStrike">
                <a:solidFill>
                  <a:srgbClr val="FFFFFF"/>
                </a:solidFill>
                <a:latin typeface="Tahoma"/>
                <a:ea typeface="Tahoma"/>
                <a:cs typeface="Tahoma"/>
                <a:sym typeface="Tahoma"/>
              </a:rPr>
              <a:t>3700M &lt; </a:t>
            </a:r>
            <a:r>
              <a:rPr b="1" i="0" lang="en-US" sz="2551" u="none" cap="none" strike="noStrike">
                <a:solidFill>
                  <a:srgbClr val="FFFFFF"/>
                </a:solidFill>
                <a:latin typeface="Tahoma"/>
                <a:ea typeface="Tahoma"/>
                <a:cs typeface="Tahoma"/>
                <a:sym typeface="Tahoma"/>
              </a:rPr>
              <a:t>Β</a:t>
            </a:r>
            <a:r>
              <a:rPr b="1" lang="en-US" sz="2551">
                <a:solidFill>
                  <a:srgbClr val="FFFFFF"/>
                </a:solidFill>
                <a:latin typeface="Tahoma"/>
                <a:ea typeface="Tahoma"/>
                <a:cs typeface="Tahoma"/>
                <a:sym typeface="Tahoma"/>
              </a:rPr>
              <a:t>Α</a:t>
            </a:r>
            <a:r>
              <a:rPr b="1" i="0" lang="en-US" sz="2551" u="none" cap="none" strike="noStrike">
                <a:solidFill>
                  <a:srgbClr val="FFFFFF"/>
                </a:solidFill>
                <a:latin typeface="Tahoma"/>
                <a:ea typeface="Tahoma"/>
                <a:cs typeface="Tahoma"/>
                <a:sym typeface="Tahoma"/>
              </a:rPr>
              <a:t>ΘΟΣ </a:t>
            </a:r>
            <a:r>
              <a:rPr i="0" lang="en-US" sz="2551" u="none" cap="none" strike="noStrike">
                <a:solidFill>
                  <a:srgbClr val="FFFFFF"/>
                </a:solidFill>
                <a:latin typeface="Tahoma"/>
                <a:ea typeface="Tahoma"/>
                <a:cs typeface="Tahoma"/>
                <a:sym typeface="Tahoma"/>
              </a:rPr>
              <a:t>&lt; 3500M  </a:t>
            </a:r>
            <a:endParaRPr>
              <a:latin typeface="Tahoma"/>
              <a:ea typeface="Tahoma"/>
              <a:cs typeface="Tahoma"/>
              <a:sym typeface="Tahoma"/>
            </a:endParaRPr>
          </a:p>
          <a:p>
            <a:pPr indent="0" lvl="0" marL="0" marR="0" rtl="0" algn="ctr">
              <a:lnSpc>
                <a:spcPct val="139984"/>
              </a:lnSpc>
              <a:spcBef>
                <a:spcPts val="0"/>
              </a:spcBef>
              <a:spcAft>
                <a:spcPts val="0"/>
              </a:spcAft>
              <a:buNone/>
            </a:pPr>
            <a:r>
              <a:rPr i="0" lang="en-US" sz="2551" u="none" cap="none" strike="noStrike">
                <a:solidFill>
                  <a:srgbClr val="FFFFFF"/>
                </a:solidFill>
                <a:latin typeface="Tahoma"/>
                <a:ea typeface="Tahoma"/>
                <a:cs typeface="Tahoma"/>
                <a:sym typeface="Tahoma"/>
              </a:rPr>
              <a:t>(ΣΥΝΟΛΙΚ</a:t>
            </a:r>
            <a:r>
              <a:rPr lang="en-US" sz="2551">
                <a:solidFill>
                  <a:srgbClr val="FFFFFF"/>
                </a:solidFill>
                <a:latin typeface="Tahoma"/>
                <a:ea typeface="Tahoma"/>
                <a:cs typeface="Tahoma"/>
                <a:sym typeface="Tahoma"/>
              </a:rPr>
              <a:t>Ο</a:t>
            </a:r>
            <a:r>
              <a:rPr i="0" lang="en-US" sz="2551" u="none" cap="none" strike="noStrike">
                <a:solidFill>
                  <a:srgbClr val="FFFFFF"/>
                </a:solidFill>
                <a:latin typeface="Tahoma"/>
                <a:ea typeface="Tahoma"/>
                <a:cs typeface="Tahoma"/>
                <a:sym typeface="Tahoma"/>
              </a:rPr>
              <a:t> Β</a:t>
            </a:r>
            <a:r>
              <a:rPr lang="en-US" sz="2551">
                <a:solidFill>
                  <a:srgbClr val="FFFFFF"/>
                </a:solidFill>
                <a:latin typeface="Tahoma"/>
                <a:ea typeface="Tahoma"/>
                <a:cs typeface="Tahoma"/>
                <a:sym typeface="Tahoma"/>
              </a:rPr>
              <a:t>Α</a:t>
            </a:r>
            <a:r>
              <a:rPr i="0" lang="en-US" sz="2551" u="none" cap="none" strike="noStrike">
                <a:solidFill>
                  <a:srgbClr val="FFFFFF"/>
                </a:solidFill>
                <a:latin typeface="Tahoma"/>
                <a:ea typeface="Tahoma"/>
                <a:cs typeface="Tahoma"/>
                <a:sym typeface="Tahoma"/>
              </a:rPr>
              <a:t>ΘΟΣ Θ</a:t>
            </a:r>
            <a:r>
              <a:rPr lang="en-US" sz="2551">
                <a:solidFill>
                  <a:srgbClr val="FFFFFF"/>
                </a:solidFill>
                <a:latin typeface="Tahoma"/>
                <a:ea typeface="Tahoma"/>
                <a:cs typeface="Tahoma"/>
                <a:sym typeface="Tahoma"/>
              </a:rPr>
              <a:t>Α</a:t>
            </a:r>
            <a:r>
              <a:rPr i="0" lang="en-US" sz="2551" u="none" cap="none" strike="noStrike">
                <a:solidFill>
                  <a:srgbClr val="FFFFFF"/>
                </a:solidFill>
                <a:latin typeface="Tahoma"/>
                <a:ea typeface="Tahoma"/>
                <a:cs typeface="Tahoma"/>
                <a:sym typeface="Tahoma"/>
              </a:rPr>
              <a:t>ΛΑΣΣΑΣ 3777M)</a:t>
            </a:r>
            <a:endParaRPr>
              <a:latin typeface="Tahoma"/>
              <a:ea typeface="Tahoma"/>
              <a:cs typeface="Tahoma"/>
              <a:sym typeface="Tahoma"/>
            </a:endParaRPr>
          </a:p>
          <a:p>
            <a:pPr indent="0" lvl="0" marL="0" marR="0" rtl="0" algn="ctr">
              <a:lnSpc>
                <a:spcPct val="139984"/>
              </a:lnSpc>
              <a:spcBef>
                <a:spcPts val="0"/>
              </a:spcBef>
              <a:spcAft>
                <a:spcPts val="0"/>
              </a:spcAft>
              <a:buNone/>
            </a:pPr>
            <a:r>
              <a:t/>
            </a:r>
            <a:endParaRPr i="0" sz="2551" u="none" cap="none" strike="noStrike">
              <a:solidFill>
                <a:srgbClr val="FFFFF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406" name="Shape 406"/>
        <p:cNvGrpSpPr/>
        <p:nvPr/>
      </p:nvGrpSpPr>
      <p:grpSpPr>
        <a:xfrm>
          <a:off x="0" y="0"/>
          <a:ext cx="0" cy="0"/>
          <a:chOff x="0" y="0"/>
          <a:chExt cx="0" cy="0"/>
        </a:xfrm>
      </p:grpSpPr>
      <p:cxnSp>
        <p:nvCxnSpPr>
          <p:cNvPr id="407" name="Google Shape;407;p16"/>
          <p:cNvCxnSpPr/>
          <p:nvPr/>
        </p:nvCxnSpPr>
        <p:spPr>
          <a:xfrm>
            <a:off x="-886757" y="5074942"/>
            <a:ext cx="20061513" cy="0"/>
          </a:xfrm>
          <a:prstGeom prst="straightConnector1">
            <a:avLst/>
          </a:prstGeom>
          <a:noFill/>
          <a:ln cap="flat" cmpd="sng" w="28575">
            <a:solidFill>
              <a:srgbClr val="12F1FF"/>
            </a:solidFill>
            <a:prstDash val="solid"/>
            <a:round/>
            <a:headEnd len="sm" w="sm" type="none"/>
            <a:tailEnd len="sm" w="sm" type="none"/>
          </a:ln>
        </p:spPr>
      </p:cxnSp>
      <p:grpSp>
        <p:nvGrpSpPr>
          <p:cNvPr id="408" name="Google Shape;408;p16"/>
          <p:cNvGrpSpPr/>
          <p:nvPr/>
        </p:nvGrpSpPr>
        <p:grpSpPr>
          <a:xfrm>
            <a:off x="5930165" y="4823914"/>
            <a:ext cx="502056" cy="502056"/>
            <a:chOff x="0" y="0"/>
            <a:chExt cx="812800" cy="812800"/>
          </a:xfrm>
        </p:grpSpPr>
        <p:sp>
          <p:nvSpPr>
            <p:cNvPr id="409" name="Google Shape;409;p16"/>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410" name="Google Shape;410;p16"/>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1" name="Google Shape;411;p16"/>
          <p:cNvGrpSpPr/>
          <p:nvPr/>
        </p:nvGrpSpPr>
        <p:grpSpPr>
          <a:xfrm>
            <a:off x="2227066" y="4823914"/>
            <a:ext cx="502056" cy="502056"/>
            <a:chOff x="0" y="0"/>
            <a:chExt cx="812800" cy="812800"/>
          </a:xfrm>
        </p:grpSpPr>
        <p:sp>
          <p:nvSpPr>
            <p:cNvPr id="412" name="Google Shape;412;p16"/>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413" name="Google Shape;413;p16"/>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4" name="Google Shape;414;p16"/>
          <p:cNvGrpSpPr/>
          <p:nvPr/>
        </p:nvGrpSpPr>
        <p:grpSpPr>
          <a:xfrm>
            <a:off x="9653627" y="4823914"/>
            <a:ext cx="502056" cy="502056"/>
            <a:chOff x="0" y="0"/>
            <a:chExt cx="812800" cy="812800"/>
          </a:xfrm>
        </p:grpSpPr>
        <p:sp>
          <p:nvSpPr>
            <p:cNvPr id="415" name="Google Shape;415;p16"/>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416" name="Google Shape;416;p16"/>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7" name="Google Shape;417;p16"/>
          <p:cNvGrpSpPr/>
          <p:nvPr/>
        </p:nvGrpSpPr>
        <p:grpSpPr>
          <a:xfrm>
            <a:off x="13396139" y="4823914"/>
            <a:ext cx="502056" cy="502056"/>
            <a:chOff x="0" y="0"/>
            <a:chExt cx="812800" cy="812800"/>
          </a:xfrm>
        </p:grpSpPr>
        <p:sp>
          <p:nvSpPr>
            <p:cNvPr id="418" name="Google Shape;418;p16"/>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419" name="Google Shape;419;p16"/>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0" name="Google Shape;420;p16"/>
          <p:cNvSpPr txBox="1"/>
          <p:nvPr/>
        </p:nvSpPr>
        <p:spPr>
          <a:xfrm>
            <a:off x="2227066"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01</a:t>
            </a:r>
            <a:endParaRPr>
              <a:latin typeface="Tahoma"/>
              <a:ea typeface="Tahoma"/>
              <a:cs typeface="Tahoma"/>
              <a:sym typeface="Tahoma"/>
            </a:endParaRPr>
          </a:p>
        </p:txBody>
      </p:sp>
      <p:sp>
        <p:nvSpPr>
          <p:cNvPr id="421" name="Google Shape;421;p16"/>
          <p:cNvSpPr txBox="1"/>
          <p:nvPr/>
        </p:nvSpPr>
        <p:spPr>
          <a:xfrm>
            <a:off x="5948468"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02</a:t>
            </a:r>
            <a:endParaRPr>
              <a:latin typeface="Tahoma"/>
              <a:ea typeface="Tahoma"/>
              <a:cs typeface="Tahoma"/>
              <a:sym typeface="Tahoma"/>
            </a:endParaRPr>
          </a:p>
        </p:txBody>
      </p:sp>
      <p:sp>
        <p:nvSpPr>
          <p:cNvPr id="422" name="Google Shape;422;p16"/>
          <p:cNvSpPr txBox="1"/>
          <p:nvPr/>
        </p:nvSpPr>
        <p:spPr>
          <a:xfrm>
            <a:off x="9671930"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03</a:t>
            </a:r>
            <a:endParaRPr>
              <a:latin typeface="Tahoma"/>
              <a:ea typeface="Tahoma"/>
              <a:cs typeface="Tahoma"/>
              <a:sym typeface="Tahoma"/>
            </a:endParaRPr>
          </a:p>
        </p:txBody>
      </p:sp>
      <p:sp>
        <p:nvSpPr>
          <p:cNvPr id="423" name="Google Shape;423;p16"/>
          <p:cNvSpPr txBox="1"/>
          <p:nvPr/>
        </p:nvSpPr>
        <p:spPr>
          <a:xfrm>
            <a:off x="13414442" y="5459660"/>
            <a:ext cx="2197200" cy="11697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7599" u="none" cap="none" strike="noStrike">
                <a:solidFill>
                  <a:srgbClr val="A5E9FE"/>
                </a:solidFill>
                <a:latin typeface="Tahoma"/>
                <a:ea typeface="Tahoma"/>
                <a:cs typeface="Tahoma"/>
                <a:sym typeface="Tahoma"/>
              </a:rPr>
              <a:t>04</a:t>
            </a:r>
            <a:endParaRPr>
              <a:latin typeface="Tahoma"/>
              <a:ea typeface="Tahoma"/>
              <a:cs typeface="Tahoma"/>
              <a:sym typeface="Tahoma"/>
            </a:endParaRPr>
          </a:p>
        </p:txBody>
      </p:sp>
      <p:sp>
        <p:nvSpPr>
          <p:cNvPr id="424" name="Google Shape;424;p16"/>
          <p:cNvSpPr txBox="1"/>
          <p:nvPr/>
        </p:nvSpPr>
        <p:spPr>
          <a:xfrm>
            <a:off x="13414442" y="6543141"/>
            <a:ext cx="2646600" cy="2028900"/>
          </a:xfrm>
          <a:prstGeom prst="rect">
            <a:avLst/>
          </a:prstGeom>
          <a:noFill/>
          <a:ln>
            <a:noFill/>
          </a:ln>
        </p:spPr>
        <p:txBody>
          <a:bodyPr anchorCtr="0" anchor="t" bIns="0" lIns="0" spcFirstLastPara="1" rIns="0" wrap="square" tIns="0">
            <a:spAutoFit/>
          </a:bodyPr>
          <a:lstStyle/>
          <a:p>
            <a:pPr indent="0" lvl="0" marL="0" marR="0" rtl="0" algn="l">
              <a:lnSpc>
                <a:spcPct val="156017"/>
              </a:lnSpc>
              <a:spcBef>
                <a:spcPts val="0"/>
              </a:spcBef>
              <a:spcAft>
                <a:spcPts val="0"/>
              </a:spcAft>
              <a:buNone/>
            </a:pPr>
            <a:r>
              <a:rPr i="0" lang="en-US" sz="3199" u="none" cap="none" strike="noStrike">
                <a:solidFill>
                  <a:srgbClr val="A5E9FE"/>
                </a:solidFill>
                <a:latin typeface="Tahoma"/>
                <a:ea typeface="Tahoma"/>
                <a:cs typeface="Tahoma"/>
                <a:sym typeface="Tahoma"/>
              </a:rPr>
              <a:t>Μέλλον στην Αξιοπιστία Υποβρυχίων</a:t>
            </a:r>
            <a:endParaRPr>
              <a:latin typeface="Tahoma"/>
              <a:ea typeface="Tahoma"/>
              <a:cs typeface="Tahoma"/>
              <a:sym typeface="Tahoma"/>
            </a:endParaRPr>
          </a:p>
        </p:txBody>
      </p:sp>
      <p:grpSp>
        <p:nvGrpSpPr>
          <p:cNvPr id="425" name="Google Shape;425;p16"/>
          <p:cNvGrpSpPr/>
          <p:nvPr/>
        </p:nvGrpSpPr>
        <p:grpSpPr>
          <a:xfrm>
            <a:off x="13205300" y="4633075"/>
            <a:ext cx="883735" cy="883735"/>
            <a:chOff x="0" y="0"/>
            <a:chExt cx="812800" cy="812800"/>
          </a:xfrm>
        </p:grpSpPr>
        <p:sp>
          <p:nvSpPr>
            <p:cNvPr id="426" name="Google Shape;426;p16"/>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427" name="Google Shape;427;p16"/>
            <p:cNvSpPr txBox="1"/>
            <p:nvPr/>
          </p:nvSpPr>
          <p:spPr>
            <a:xfrm>
              <a:off x="190500" y="257175"/>
              <a:ext cx="431800" cy="365125"/>
            </a:xfrm>
            <a:prstGeom prst="rect">
              <a:avLst/>
            </a:prstGeom>
            <a:noFill/>
            <a:ln>
              <a:noFill/>
            </a:ln>
          </p:spPr>
          <p:txBody>
            <a:bodyPr anchorCtr="0" anchor="ctr" bIns="50800" lIns="50800" spcFirstLastPara="1" rIns="50800" wrap="square" tIns="50800">
              <a:noAutofit/>
            </a:bodyPr>
            <a:lstStyle/>
            <a:p>
              <a:pPr indent="0" lvl="0" marL="0" marR="0" rtl="0" algn="ctr">
                <a:lnSpc>
                  <a:spcPct val="240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435" name="Shape 435"/>
        <p:cNvGrpSpPr/>
        <p:nvPr/>
      </p:nvGrpSpPr>
      <p:grpSpPr>
        <a:xfrm>
          <a:off x="0" y="0"/>
          <a:ext cx="0" cy="0"/>
          <a:chOff x="0" y="0"/>
          <a:chExt cx="0" cy="0"/>
        </a:xfrm>
      </p:grpSpPr>
      <p:grpSp>
        <p:nvGrpSpPr>
          <p:cNvPr id="436" name="Google Shape;436;p17"/>
          <p:cNvGrpSpPr/>
          <p:nvPr/>
        </p:nvGrpSpPr>
        <p:grpSpPr>
          <a:xfrm>
            <a:off x="5414325" y="4326723"/>
            <a:ext cx="7459349" cy="1633554"/>
            <a:chOff x="0" y="0"/>
            <a:chExt cx="1952042" cy="427486"/>
          </a:xfrm>
        </p:grpSpPr>
        <p:sp>
          <p:nvSpPr>
            <p:cNvPr id="437" name="Google Shape;437;p17"/>
            <p:cNvSpPr/>
            <p:nvPr/>
          </p:nvSpPr>
          <p:spPr>
            <a:xfrm>
              <a:off x="0" y="0"/>
              <a:ext cx="1952042" cy="427486"/>
            </a:xfrm>
            <a:custGeom>
              <a:rect b="b" l="l" r="r" t="t"/>
              <a:pathLst>
                <a:path extrusionOk="0" h="427486" w="1952042">
                  <a:moveTo>
                    <a:pt x="1748842" y="0"/>
                  </a:moveTo>
                  <a:cubicBezTo>
                    <a:pt x="1861066" y="0"/>
                    <a:pt x="1952042" y="95696"/>
                    <a:pt x="1952042" y="213743"/>
                  </a:cubicBezTo>
                  <a:cubicBezTo>
                    <a:pt x="1952042" y="331790"/>
                    <a:pt x="1861066" y="427486"/>
                    <a:pt x="1748842" y="427486"/>
                  </a:cubicBezTo>
                  <a:lnTo>
                    <a:pt x="203200" y="427486"/>
                  </a:lnTo>
                  <a:cubicBezTo>
                    <a:pt x="90976" y="427486"/>
                    <a:pt x="0" y="331790"/>
                    <a:pt x="0" y="213743"/>
                  </a:cubicBezTo>
                  <a:cubicBezTo>
                    <a:pt x="0" y="95696"/>
                    <a:pt x="90976" y="0"/>
                    <a:pt x="203200" y="0"/>
                  </a:cubicBezTo>
                  <a:close/>
                </a:path>
              </a:pathLst>
            </a:custGeom>
            <a:solidFill>
              <a:srgbClr val="FFFFFF"/>
            </a:solidFill>
            <a:ln cap="sq" cmpd="sng" w="47625">
              <a:solidFill>
                <a:srgbClr val="2F72B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7"/>
            <p:cNvSpPr txBox="1"/>
            <p:nvPr/>
          </p:nvSpPr>
          <p:spPr>
            <a:xfrm>
              <a:off x="0" y="28575"/>
              <a:ext cx="1952042" cy="398911"/>
            </a:xfrm>
            <a:prstGeom prst="rect">
              <a:avLst/>
            </a:prstGeom>
            <a:noFill/>
            <a:ln>
              <a:noFill/>
            </a:ln>
          </p:spPr>
          <p:txBody>
            <a:bodyPr anchorCtr="0" anchor="ctr" bIns="50800" lIns="50800" spcFirstLastPara="1" rIns="50800" wrap="square" tIns="50800">
              <a:noAutofit/>
            </a:bodyPr>
            <a:lstStyle/>
            <a:p>
              <a:pPr indent="0" lvl="0" marL="0" marR="0" rtl="0" algn="ctr">
                <a:lnSpc>
                  <a:spcPct val="110003"/>
                </a:lnSpc>
                <a:spcBef>
                  <a:spcPts val="0"/>
                </a:spcBef>
                <a:spcAft>
                  <a:spcPts val="0"/>
                </a:spcAft>
                <a:buNone/>
              </a:pPr>
              <a:r>
                <a:rPr b="1" i="0" lang="en-US" sz="3099" u="none" cap="none" strike="noStrike">
                  <a:solidFill>
                    <a:srgbClr val="081B57"/>
                  </a:solidFill>
                  <a:latin typeface="Tahoma"/>
                  <a:ea typeface="Tahoma"/>
                  <a:cs typeface="Tahoma"/>
                  <a:sym typeface="Tahoma"/>
                </a:rPr>
                <a:t>ΜΕΛΛΟΝ ΑΞΙΟΠΙΣΤΙΑ ΥΠΟΒΡΥΧΙΩΝ</a:t>
              </a:r>
              <a:endParaRPr b="1">
                <a:latin typeface="Tahoma"/>
                <a:ea typeface="Tahoma"/>
                <a:cs typeface="Tahoma"/>
                <a:sym typeface="Tahoma"/>
              </a:endParaRPr>
            </a:p>
          </p:txBody>
        </p:sp>
      </p:grpSp>
      <p:cxnSp>
        <p:nvCxnSpPr>
          <p:cNvPr id="439" name="Google Shape;439;p17"/>
          <p:cNvCxnSpPr/>
          <p:nvPr/>
        </p:nvCxnSpPr>
        <p:spPr>
          <a:xfrm rot="10800000">
            <a:off x="9144000" y="2800812"/>
            <a:ext cx="0" cy="1525911"/>
          </a:xfrm>
          <a:prstGeom prst="straightConnector1">
            <a:avLst/>
          </a:prstGeom>
          <a:noFill/>
          <a:ln cap="flat" cmpd="sng" w="38100">
            <a:solidFill>
              <a:srgbClr val="2F72B1"/>
            </a:solidFill>
            <a:prstDash val="solid"/>
            <a:round/>
            <a:headEnd len="sm" w="sm" type="none"/>
            <a:tailEnd len="sm" w="sm" type="none"/>
          </a:ln>
        </p:spPr>
      </p:cxnSp>
      <p:cxnSp>
        <p:nvCxnSpPr>
          <p:cNvPr id="440" name="Google Shape;440;p17"/>
          <p:cNvCxnSpPr/>
          <p:nvPr/>
        </p:nvCxnSpPr>
        <p:spPr>
          <a:xfrm flipH="1" rot="10800000">
            <a:off x="8572332" y="2770951"/>
            <a:ext cx="1143336" cy="2672"/>
          </a:xfrm>
          <a:prstGeom prst="straightConnector1">
            <a:avLst/>
          </a:prstGeom>
          <a:noFill/>
          <a:ln cap="flat" cmpd="sng" w="38100">
            <a:solidFill>
              <a:srgbClr val="2F72B1"/>
            </a:solidFill>
            <a:prstDash val="solid"/>
            <a:round/>
            <a:headEnd len="sm" w="sm" type="none"/>
            <a:tailEnd len="sm" w="sm" type="none"/>
          </a:ln>
        </p:spPr>
      </p:cxnSp>
      <p:grpSp>
        <p:nvGrpSpPr>
          <p:cNvPr id="441" name="Google Shape;441;p17"/>
          <p:cNvGrpSpPr/>
          <p:nvPr/>
        </p:nvGrpSpPr>
        <p:grpSpPr>
          <a:xfrm>
            <a:off x="4604231" y="2083689"/>
            <a:ext cx="3968101" cy="1265409"/>
            <a:chOff x="0" y="-57150"/>
            <a:chExt cx="1981276" cy="631820"/>
          </a:xfrm>
        </p:grpSpPr>
        <p:sp>
          <p:nvSpPr>
            <p:cNvPr id="442" name="Google Shape;442;p17"/>
            <p:cNvSpPr/>
            <p:nvPr/>
          </p:nvSpPr>
          <p:spPr>
            <a:xfrm>
              <a:off x="0" y="0"/>
              <a:ext cx="1981276" cy="574670"/>
            </a:xfrm>
            <a:custGeom>
              <a:rect b="b" l="l" r="r" t="t"/>
              <a:pathLst>
                <a:path extrusionOk="0" h="574670" w="1981276">
                  <a:moveTo>
                    <a:pt x="1778076" y="0"/>
                  </a:moveTo>
                  <a:lnTo>
                    <a:pt x="203200" y="0"/>
                  </a:lnTo>
                  <a:lnTo>
                    <a:pt x="0" y="287335"/>
                  </a:lnTo>
                  <a:lnTo>
                    <a:pt x="203200" y="574670"/>
                  </a:lnTo>
                  <a:lnTo>
                    <a:pt x="1778076" y="574670"/>
                  </a:lnTo>
                  <a:lnTo>
                    <a:pt x="1981276" y="287335"/>
                  </a:lnTo>
                  <a:lnTo>
                    <a:pt x="1778076" y="0"/>
                  </a:lnTo>
                  <a:close/>
                </a:path>
              </a:pathLst>
            </a:custGeom>
            <a:solidFill>
              <a:srgbClr val="0A446F"/>
            </a:solidFill>
            <a:ln>
              <a:noFill/>
            </a:ln>
          </p:spPr>
        </p:sp>
        <p:sp>
          <p:nvSpPr>
            <p:cNvPr id="443" name="Google Shape;443;p17"/>
            <p:cNvSpPr txBox="1"/>
            <p:nvPr/>
          </p:nvSpPr>
          <p:spPr>
            <a:xfrm>
              <a:off x="152400" y="-57150"/>
              <a:ext cx="1676476" cy="631820"/>
            </a:xfrm>
            <a:prstGeom prst="rect">
              <a:avLst/>
            </a:prstGeom>
            <a:noFill/>
            <a:ln>
              <a:noFill/>
            </a:ln>
          </p:spPr>
          <p:txBody>
            <a:bodyPr anchorCtr="0" anchor="ctr" bIns="50800" lIns="50800" spcFirstLastPara="1" rIns="50800" wrap="square" tIns="50800">
              <a:noAutofit/>
            </a:bodyPr>
            <a:lstStyle/>
            <a:p>
              <a:pPr indent="0" lvl="0" marL="0" marR="0" rtl="0" algn="ctr">
                <a:lnSpc>
                  <a:spcPct val="141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4" name="Google Shape;444;p17"/>
          <p:cNvGrpSpPr/>
          <p:nvPr/>
        </p:nvGrpSpPr>
        <p:grpSpPr>
          <a:xfrm>
            <a:off x="4440387" y="2198149"/>
            <a:ext cx="1150949" cy="1150949"/>
            <a:chOff x="0" y="0"/>
            <a:chExt cx="1534598" cy="1534598"/>
          </a:xfrm>
        </p:grpSpPr>
        <p:grpSp>
          <p:nvGrpSpPr>
            <p:cNvPr id="445" name="Google Shape;445;p17"/>
            <p:cNvGrpSpPr/>
            <p:nvPr/>
          </p:nvGrpSpPr>
          <p:grpSpPr>
            <a:xfrm>
              <a:off x="0" y="0"/>
              <a:ext cx="1534598" cy="1534598"/>
              <a:chOff x="0" y="0"/>
              <a:chExt cx="812800" cy="812800"/>
            </a:xfrm>
          </p:grpSpPr>
          <p:sp>
            <p:nvSpPr>
              <p:cNvPr id="446" name="Google Shape;44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44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8" name="Google Shape;448;p17"/>
            <p:cNvGrpSpPr/>
            <p:nvPr/>
          </p:nvGrpSpPr>
          <p:grpSpPr>
            <a:xfrm>
              <a:off x="218460" y="218460"/>
              <a:ext cx="1097679" cy="1097679"/>
              <a:chOff x="0" y="0"/>
              <a:chExt cx="812800" cy="812800"/>
            </a:xfrm>
          </p:grpSpPr>
          <p:sp>
            <p:nvSpPr>
              <p:cNvPr id="449" name="Google Shape;449;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1" name="Google Shape;451;p17"/>
            <p:cNvSpPr/>
            <p:nvPr/>
          </p:nvSpPr>
          <p:spPr>
            <a:xfrm>
              <a:off x="504099" y="504099"/>
              <a:ext cx="526401" cy="526401"/>
            </a:xfrm>
            <a:custGeom>
              <a:rect b="b" l="l" r="r" t="t"/>
              <a:pathLst>
                <a:path extrusionOk="0" h="526401" w="526401">
                  <a:moveTo>
                    <a:pt x="0" y="0"/>
                  </a:moveTo>
                  <a:lnTo>
                    <a:pt x="526401" y="0"/>
                  </a:lnTo>
                  <a:lnTo>
                    <a:pt x="526401" y="526401"/>
                  </a:lnTo>
                  <a:lnTo>
                    <a:pt x="0" y="526401"/>
                  </a:lnTo>
                  <a:lnTo>
                    <a:pt x="0" y="0"/>
                  </a:lnTo>
                  <a:close/>
                </a:path>
              </a:pathLst>
            </a:custGeom>
            <a:blipFill rotWithShape="1">
              <a:blip r:embed="rId3">
                <a:alphaModFix/>
              </a:blip>
              <a:stretch>
                <a:fillRect b="0" l="0" r="0" t="0"/>
              </a:stretch>
            </a:blipFill>
            <a:ln>
              <a:noFill/>
            </a:ln>
          </p:spPr>
        </p:sp>
      </p:grpSp>
      <p:grpSp>
        <p:nvGrpSpPr>
          <p:cNvPr id="452" name="Google Shape;452;p17"/>
          <p:cNvGrpSpPr/>
          <p:nvPr/>
        </p:nvGrpSpPr>
        <p:grpSpPr>
          <a:xfrm>
            <a:off x="9715675" y="1826351"/>
            <a:ext cx="3949674" cy="1517358"/>
            <a:chOff x="0" y="-66675"/>
            <a:chExt cx="1981276" cy="641345"/>
          </a:xfrm>
        </p:grpSpPr>
        <p:sp>
          <p:nvSpPr>
            <p:cNvPr id="453" name="Google Shape;453;p17"/>
            <p:cNvSpPr/>
            <p:nvPr/>
          </p:nvSpPr>
          <p:spPr>
            <a:xfrm>
              <a:off x="0" y="0"/>
              <a:ext cx="1981276" cy="574670"/>
            </a:xfrm>
            <a:custGeom>
              <a:rect b="b" l="l" r="r" t="t"/>
              <a:pathLst>
                <a:path extrusionOk="0" h="574670" w="1981276">
                  <a:moveTo>
                    <a:pt x="1778076" y="0"/>
                  </a:moveTo>
                  <a:lnTo>
                    <a:pt x="203200" y="0"/>
                  </a:lnTo>
                  <a:lnTo>
                    <a:pt x="0" y="287335"/>
                  </a:lnTo>
                  <a:lnTo>
                    <a:pt x="203200" y="574670"/>
                  </a:lnTo>
                  <a:lnTo>
                    <a:pt x="1778076" y="574670"/>
                  </a:lnTo>
                  <a:lnTo>
                    <a:pt x="1981276" y="287335"/>
                  </a:lnTo>
                  <a:lnTo>
                    <a:pt x="1778076" y="0"/>
                  </a:lnTo>
                  <a:close/>
                </a:path>
              </a:pathLst>
            </a:custGeom>
            <a:solidFill>
              <a:srgbClr val="326D9B"/>
            </a:solidFill>
            <a:ln>
              <a:noFill/>
            </a:ln>
          </p:spPr>
        </p:sp>
        <p:sp>
          <p:nvSpPr>
            <p:cNvPr id="454" name="Google Shape;454;p17"/>
            <p:cNvSpPr txBox="1"/>
            <p:nvPr/>
          </p:nvSpPr>
          <p:spPr>
            <a:xfrm>
              <a:off x="152400" y="-66675"/>
              <a:ext cx="1676476" cy="64134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5" name="Google Shape;455;p17"/>
          <p:cNvGrpSpPr/>
          <p:nvPr/>
        </p:nvGrpSpPr>
        <p:grpSpPr>
          <a:xfrm>
            <a:off x="12682825" y="1989500"/>
            <a:ext cx="1274829" cy="1354105"/>
            <a:chOff x="0" y="0"/>
            <a:chExt cx="1527473" cy="1527473"/>
          </a:xfrm>
        </p:grpSpPr>
        <p:grpSp>
          <p:nvGrpSpPr>
            <p:cNvPr id="456" name="Google Shape;456;p17"/>
            <p:cNvGrpSpPr/>
            <p:nvPr/>
          </p:nvGrpSpPr>
          <p:grpSpPr>
            <a:xfrm>
              <a:off x="0" y="0"/>
              <a:ext cx="1527473" cy="1527473"/>
              <a:chOff x="0" y="0"/>
              <a:chExt cx="812800" cy="812800"/>
            </a:xfrm>
          </p:grpSpPr>
          <p:sp>
            <p:nvSpPr>
              <p:cNvPr id="457" name="Google Shape;457;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6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6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9" name="Google Shape;459;p17"/>
            <p:cNvGrpSpPr/>
            <p:nvPr/>
          </p:nvGrpSpPr>
          <p:grpSpPr>
            <a:xfrm>
              <a:off x="217446" y="217446"/>
              <a:ext cx="1092582" cy="1092582"/>
              <a:chOff x="0" y="0"/>
              <a:chExt cx="812800" cy="812800"/>
            </a:xfrm>
          </p:grpSpPr>
          <p:sp>
            <p:nvSpPr>
              <p:cNvPr id="460" name="Google Shape;460;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6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2" name="Google Shape;462;p17"/>
            <p:cNvSpPr/>
            <p:nvPr/>
          </p:nvSpPr>
          <p:spPr>
            <a:xfrm>
              <a:off x="462266" y="469746"/>
              <a:ext cx="602942" cy="602942"/>
            </a:xfrm>
            <a:custGeom>
              <a:rect b="b" l="l" r="r" t="t"/>
              <a:pathLst>
                <a:path extrusionOk="0" h="602942" w="602942">
                  <a:moveTo>
                    <a:pt x="0" y="0"/>
                  </a:moveTo>
                  <a:lnTo>
                    <a:pt x="602941" y="0"/>
                  </a:lnTo>
                  <a:lnTo>
                    <a:pt x="602941" y="602942"/>
                  </a:lnTo>
                  <a:lnTo>
                    <a:pt x="0" y="602942"/>
                  </a:lnTo>
                  <a:lnTo>
                    <a:pt x="0" y="0"/>
                  </a:lnTo>
                  <a:close/>
                </a:path>
              </a:pathLst>
            </a:custGeom>
            <a:blipFill rotWithShape="1">
              <a:blip r:embed="rId4">
                <a:alphaModFix/>
              </a:blip>
              <a:stretch>
                <a:fillRect b="0" l="0" r="0" t="0"/>
              </a:stretch>
            </a:blipFill>
            <a:ln>
              <a:noFill/>
            </a:ln>
          </p:spPr>
        </p:sp>
      </p:grpSp>
      <p:cxnSp>
        <p:nvCxnSpPr>
          <p:cNvPr id="463" name="Google Shape;463;p17"/>
          <p:cNvCxnSpPr/>
          <p:nvPr/>
        </p:nvCxnSpPr>
        <p:spPr>
          <a:xfrm>
            <a:off x="3786837" y="2773623"/>
            <a:ext cx="653550" cy="0"/>
          </a:xfrm>
          <a:prstGeom prst="straightConnector1">
            <a:avLst/>
          </a:prstGeom>
          <a:noFill/>
          <a:ln cap="flat" cmpd="sng" w="38100">
            <a:solidFill>
              <a:srgbClr val="2F72B1"/>
            </a:solidFill>
            <a:prstDash val="solid"/>
            <a:round/>
            <a:headEnd len="sm" w="sm" type="none"/>
            <a:tailEnd len="sm" w="sm" type="none"/>
          </a:ln>
        </p:spPr>
      </p:cxnSp>
      <p:cxnSp>
        <p:nvCxnSpPr>
          <p:cNvPr id="464" name="Google Shape;464;p17"/>
          <p:cNvCxnSpPr/>
          <p:nvPr/>
        </p:nvCxnSpPr>
        <p:spPr>
          <a:xfrm>
            <a:off x="13828429" y="2770951"/>
            <a:ext cx="650515" cy="0"/>
          </a:xfrm>
          <a:prstGeom prst="straightConnector1">
            <a:avLst/>
          </a:prstGeom>
          <a:noFill/>
          <a:ln cap="flat" cmpd="sng" w="38100">
            <a:solidFill>
              <a:srgbClr val="2F72B1"/>
            </a:solidFill>
            <a:prstDash val="solid"/>
            <a:round/>
            <a:headEnd len="sm" w="sm" type="none"/>
            <a:tailEnd len="sm" w="sm" type="none"/>
          </a:ln>
        </p:spPr>
      </p:cxnSp>
      <p:grpSp>
        <p:nvGrpSpPr>
          <p:cNvPr id="465" name="Google Shape;465;p17"/>
          <p:cNvGrpSpPr/>
          <p:nvPr/>
        </p:nvGrpSpPr>
        <p:grpSpPr>
          <a:xfrm>
            <a:off x="4718675" y="6668974"/>
            <a:ext cx="3872602" cy="1517358"/>
            <a:chOff x="0" y="-66675"/>
            <a:chExt cx="1981276" cy="641345"/>
          </a:xfrm>
        </p:grpSpPr>
        <p:sp>
          <p:nvSpPr>
            <p:cNvPr id="466" name="Google Shape;466;p17"/>
            <p:cNvSpPr/>
            <p:nvPr/>
          </p:nvSpPr>
          <p:spPr>
            <a:xfrm>
              <a:off x="0" y="0"/>
              <a:ext cx="1981276" cy="574670"/>
            </a:xfrm>
            <a:custGeom>
              <a:rect b="b" l="l" r="r" t="t"/>
              <a:pathLst>
                <a:path extrusionOk="0" h="574670" w="1981276">
                  <a:moveTo>
                    <a:pt x="1778076" y="0"/>
                  </a:moveTo>
                  <a:lnTo>
                    <a:pt x="203200" y="0"/>
                  </a:lnTo>
                  <a:lnTo>
                    <a:pt x="0" y="287335"/>
                  </a:lnTo>
                  <a:lnTo>
                    <a:pt x="203200" y="574670"/>
                  </a:lnTo>
                  <a:lnTo>
                    <a:pt x="1778076" y="574670"/>
                  </a:lnTo>
                  <a:lnTo>
                    <a:pt x="1981276" y="287335"/>
                  </a:lnTo>
                  <a:lnTo>
                    <a:pt x="1778076" y="0"/>
                  </a:lnTo>
                  <a:close/>
                </a:path>
              </a:pathLst>
            </a:custGeom>
            <a:solidFill>
              <a:srgbClr val="8AB7E2"/>
            </a:solidFill>
            <a:ln>
              <a:noFill/>
            </a:ln>
          </p:spPr>
        </p:sp>
        <p:sp>
          <p:nvSpPr>
            <p:cNvPr id="467" name="Google Shape;467;p17"/>
            <p:cNvSpPr txBox="1"/>
            <p:nvPr/>
          </p:nvSpPr>
          <p:spPr>
            <a:xfrm>
              <a:off x="152400" y="-66675"/>
              <a:ext cx="1676476" cy="64134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68" name="Google Shape;468;p17"/>
          <p:cNvCxnSpPr/>
          <p:nvPr/>
        </p:nvCxnSpPr>
        <p:spPr>
          <a:xfrm>
            <a:off x="3920849" y="7513328"/>
            <a:ext cx="637843" cy="0"/>
          </a:xfrm>
          <a:prstGeom prst="straightConnector1">
            <a:avLst/>
          </a:prstGeom>
          <a:noFill/>
          <a:ln cap="flat" cmpd="sng" w="38100">
            <a:solidFill>
              <a:srgbClr val="2F72B1"/>
            </a:solidFill>
            <a:prstDash val="solid"/>
            <a:round/>
            <a:headEnd len="sm" w="sm" type="none"/>
            <a:tailEnd len="sm" w="sm" type="none"/>
          </a:ln>
        </p:spPr>
      </p:cxnSp>
      <p:grpSp>
        <p:nvGrpSpPr>
          <p:cNvPr id="469" name="Google Shape;469;p17"/>
          <p:cNvGrpSpPr/>
          <p:nvPr/>
        </p:nvGrpSpPr>
        <p:grpSpPr>
          <a:xfrm>
            <a:off x="4387150" y="6820800"/>
            <a:ext cx="1274858" cy="1354237"/>
            <a:chOff x="0" y="0"/>
            <a:chExt cx="1497718" cy="1497718"/>
          </a:xfrm>
        </p:grpSpPr>
        <p:grpSp>
          <p:nvGrpSpPr>
            <p:cNvPr id="470" name="Google Shape;470;p17"/>
            <p:cNvGrpSpPr/>
            <p:nvPr/>
          </p:nvGrpSpPr>
          <p:grpSpPr>
            <a:xfrm>
              <a:off x="0" y="0"/>
              <a:ext cx="1497718" cy="1497718"/>
              <a:chOff x="0" y="0"/>
              <a:chExt cx="812800" cy="812800"/>
            </a:xfrm>
          </p:grpSpPr>
          <p:sp>
            <p:nvSpPr>
              <p:cNvPr id="471" name="Google Shape;47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3" name="Google Shape;473;p17"/>
            <p:cNvGrpSpPr/>
            <p:nvPr/>
          </p:nvGrpSpPr>
          <p:grpSpPr>
            <a:xfrm>
              <a:off x="213210" y="213210"/>
              <a:ext cx="1071299" cy="1071299"/>
              <a:chOff x="0" y="0"/>
              <a:chExt cx="812800" cy="812800"/>
            </a:xfrm>
          </p:grpSpPr>
          <p:sp>
            <p:nvSpPr>
              <p:cNvPr id="474" name="Google Shape;47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6" name="Google Shape;476;p17"/>
            <p:cNvSpPr/>
            <p:nvPr/>
          </p:nvSpPr>
          <p:spPr>
            <a:xfrm>
              <a:off x="474033" y="474033"/>
              <a:ext cx="549652" cy="549652"/>
            </a:xfrm>
            <a:custGeom>
              <a:rect b="b" l="l" r="r" t="t"/>
              <a:pathLst>
                <a:path extrusionOk="0" h="549652" w="549652">
                  <a:moveTo>
                    <a:pt x="0" y="0"/>
                  </a:moveTo>
                  <a:lnTo>
                    <a:pt x="549652" y="0"/>
                  </a:lnTo>
                  <a:lnTo>
                    <a:pt x="549652" y="549652"/>
                  </a:lnTo>
                  <a:lnTo>
                    <a:pt x="0" y="549652"/>
                  </a:lnTo>
                  <a:lnTo>
                    <a:pt x="0" y="0"/>
                  </a:lnTo>
                  <a:close/>
                </a:path>
              </a:pathLst>
            </a:custGeom>
            <a:blipFill rotWithShape="1">
              <a:blip r:embed="rId5">
                <a:alphaModFix/>
              </a:blip>
              <a:stretch>
                <a:fillRect b="0" l="0" r="0" t="0"/>
              </a:stretch>
            </a:blipFill>
            <a:ln>
              <a:noFill/>
            </a:ln>
          </p:spPr>
        </p:sp>
      </p:grpSp>
      <p:grpSp>
        <p:nvGrpSpPr>
          <p:cNvPr id="477" name="Google Shape;477;p17"/>
          <p:cNvGrpSpPr/>
          <p:nvPr/>
        </p:nvGrpSpPr>
        <p:grpSpPr>
          <a:xfrm>
            <a:off x="9776436" y="6819875"/>
            <a:ext cx="3899288" cy="1262211"/>
            <a:chOff x="0" y="-66675"/>
            <a:chExt cx="1981276" cy="641345"/>
          </a:xfrm>
        </p:grpSpPr>
        <p:sp>
          <p:nvSpPr>
            <p:cNvPr id="478" name="Google Shape;478;p17"/>
            <p:cNvSpPr/>
            <p:nvPr/>
          </p:nvSpPr>
          <p:spPr>
            <a:xfrm>
              <a:off x="0" y="0"/>
              <a:ext cx="1981276" cy="574670"/>
            </a:xfrm>
            <a:custGeom>
              <a:rect b="b" l="l" r="r" t="t"/>
              <a:pathLst>
                <a:path extrusionOk="0" h="574670" w="1981276">
                  <a:moveTo>
                    <a:pt x="1778076" y="0"/>
                  </a:moveTo>
                  <a:lnTo>
                    <a:pt x="203200" y="0"/>
                  </a:lnTo>
                  <a:lnTo>
                    <a:pt x="0" y="287335"/>
                  </a:lnTo>
                  <a:lnTo>
                    <a:pt x="203200" y="574670"/>
                  </a:lnTo>
                  <a:lnTo>
                    <a:pt x="1778076" y="574670"/>
                  </a:lnTo>
                  <a:lnTo>
                    <a:pt x="1981276" y="287335"/>
                  </a:lnTo>
                  <a:lnTo>
                    <a:pt x="1778076" y="0"/>
                  </a:lnTo>
                  <a:close/>
                </a:path>
              </a:pathLst>
            </a:custGeom>
            <a:solidFill>
              <a:srgbClr val="4A84B2"/>
            </a:solidFill>
            <a:ln>
              <a:noFill/>
            </a:ln>
          </p:spPr>
        </p:sp>
        <p:sp>
          <p:nvSpPr>
            <p:cNvPr id="479" name="Google Shape;479;p17"/>
            <p:cNvSpPr txBox="1"/>
            <p:nvPr/>
          </p:nvSpPr>
          <p:spPr>
            <a:xfrm>
              <a:off x="152400" y="-66675"/>
              <a:ext cx="1676476" cy="64134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0" name="Google Shape;480;p17"/>
          <p:cNvGrpSpPr/>
          <p:nvPr/>
        </p:nvGrpSpPr>
        <p:grpSpPr>
          <a:xfrm>
            <a:off x="12705738" y="6951096"/>
            <a:ext cx="1130990" cy="1130990"/>
            <a:chOff x="0" y="0"/>
            <a:chExt cx="1507986" cy="1507986"/>
          </a:xfrm>
        </p:grpSpPr>
        <p:grpSp>
          <p:nvGrpSpPr>
            <p:cNvPr id="481" name="Google Shape;481;p17"/>
            <p:cNvGrpSpPr/>
            <p:nvPr/>
          </p:nvGrpSpPr>
          <p:grpSpPr>
            <a:xfrm>
              <a:off x="0" y="0"/>
              <a:ext cx="1507986" cy="1507986"/>
              <a:chOff x="0" y="0"/>
              <a:chExt cx="812800" cy="812800"/>
            </a:xfrm>
          </p:grpSpPr>
          <p:sp>
            <p:nvSpPr>
              <p:cNvPr id="482" name="Google Shape;48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4" name="Google Shape;484;p17"/>
            <p:cNvGrpSpPr/>
            <p:nvPr/>
          </p:nvGrpSpPr>
          <p:grpSpPr>
            <a:xfrm>
              <a:off x="214672" y="214672"/>
              <a:ext cx="1078643" cy="1078643"/>
              <a:chOff x="0" y="0"/>
              <a:chExt cx="812800" cy="812800"/>
            </a:xfrm>
          </p:grpSpPr>
          <p:sp>
            <p:nvSpPr>
              <p:cNvPr id="485" name="Google Shape;48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7" name="Google Shape;487;p17"/>
            <p:cNvSpPr/>
            <p:nvPr/>
          </p:nvSpPr>
          <p:spPr>
            <a:xfrm>
              <a:off x="499653" y="499653"/>
              <a:ext cx="508680" cy="508680"/>
            </a:xfrm>
            <a:custGeom>
              <a:rect b="b" l="l" r="r" t="t"/>
              <a:pathLst>
                <a:path extrusionOk="0" h="508680" w="508680">
                  <a:moveTo>
                    <a:pt x="0" y="0"/>
                  </a:moveTo>
                  <a:lnTo>
                    <a:pt x="508680" y="0"/>
                  </a:lnTo>
                  <a:lnTo>
                    <a:pt x="508680" y="508680"/>
                  </a:lnTo>
                  <a:lnTo>
                    <a:pt x="0" y="508680"/>
                  </a:lnTo>
                  <a:lnTo>
                    <a:pt x="0" y="0"/>
                  </a:lnTo>
                  <a:close/>
                </a:path>
              </a:pathLst>
            </a:custGeom>
            <a:blipFill rotWithShape="1">
              <a:blip r:embed="rId6">
                <a:alphaModFix/>
              </a:blip>
              <a:stretch>
                <a:fillRect b="0" l="0" r="0" t="0"/>
              </a:stretch>
            </a:blipFill>
            <a:ln>
              <a:noFill/>
            </a:ln>
          </p:spPr>
        </p:sp>
      </p:grpSp>
      <p:cxnSp>
        <p:nvCxnSpPr>
          <p:cNvPr id="488" name="Google Shape;488;p17"/>
          <p:cNvCxnSpPr/>
          <p:nvPr/>
        </p:nvCxnSpPr>
        <p:spPr>
          <a:xfrm>
            <a:off x="13836728" y="7516591"/>
            <a:ext cx="642216" cy="0"/>
          </a:xfrm>
          <a:prstGeom prst="straightConnector1">
            <a:avLst/>
          </a:prstGeom>
          <a:noFill/>
          <a:ln cap="flat" cmpd="sng" w="38100">
            <a:solidFill>
              <a:srgbClr val="2F72B1"/>
            </a:solidFill>
            <a:prstDash val="solid"/>
            <a:round/>
            <a:headEnd len="sm" w="sm" type="none"/>
            <a:tailEnd len="sm" w="sm" type="none"/>
          </a:ln>
        </p:spPr>
      </p:cxnSp>
      <p:cxnSp>
        <p:nvCxnSpPr>
          <p:cNvPr id="489" name="Google Shape;489;p17"/>
          <p:cNvCxnSpPr/>
          <p:nvPr/>
        </p:nvCxnSpPr>
        <p:spPr>
          <a:xfrm rot="10800000">
            <a:off x="9144000" y="5960277"/>
            <a:ext cx="45" cy="1517383"/>
          </a:xfrm>
          <a:prstGeom prst="straightConnector1">
            <a:avLst/>
          </a:prstGeom>
          <a:noFill/>
          <a:ln cap="flat" cmpd="sng" w="38100">
            <a:solidFill>
              <a:srgbClr val="2F72B1"/>
            </a:solidFill>
            <a:prstDash val="solid"/>
            <a:round/>
            <a:headEnd len="sm" w="sm" type="none"/>
            <a:tailEnd len="sm" w="sm" type="none"/>
          </a:ln>
        </p:spPr>
      </p:cxnSp>
      <p:cxnSp>
        <p:nvCxnSpPr>
          <p:cNvPr id="490" name="Google Shape;490;p17"/>
          <p:cNvCxnSpPr/>
          <p:nvPr/>
        </p:nvCxnSpPr>
        <p:spPr>
          <a:xfrm>
            <a:off x="8591348" y="7513339"/>
            <a:ext cx="1185089" cy="3252"/>
          </a:xfrm>
          <a:prstGeom prst="straightConnector1">
            <a:avLst/>
          </a:prstGeom>
          <a:noFill/>
          <a:ln cap="flat" cmpd="sng" w="38100">
            <a:solidFill>
              <a:srgbClr val="2F72B1"/>
            </a:solidFill>
            <a:prstDash val="solid"/>
            <a:round/>
            <a:headEnd len="sm" w="sm" type="none"/>
            <a:tailEnd len="sm" w="sm" type="none"/>
          </a:ln>
        </p:spPr>
      </p:cxnSp>
      <p:sp>
        <p:nvSpPr>
          <p:cNvPr id="491" name="Google Shape;491;p17"/>
          <p:cNvSpPr txBox="1"/>
          <p:nvPr/>
        </p:nvSpPr>
        <p:spPr>
          <a:xfrm>
            <a:off x="1281729" y="2680591"/>
            <a:ext cx="1968000" cy="338400"/>
          </a:xfrm>
          <a:prstGeom prst="rect">
            <a:avLst/>
          </a:prstGeom>
          <a:noFill/>
          <a:ln>
            <a:noFill/>
          </a:ln>
        </p:spPr>
        <p:txBody>
          <a:bodyPr anchorCtr="0" anchor="t" bIns="0" lIns="0" spcFirstLastPara="1" rIns="0" wrap="square" tIns="0">
            <a:spAutoFit/>
          </a:bodyPr>
          <a:lstStyle/>
          <a:p>
            <a:pPr indent="0" lvl="0" marL="0" marR="0" rtl="0" algn="r">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Ανθεκτικά Υλικά</a:t>
            </a:r>
            <a:endParaRPr>
              <a:latin typeface="Tahoma"/>
              <a:ea typeface="Tahoma"/>
              <a:cs typeface="Tahoma"/>
              <a:sym typeface="Tahoma"/>
            </a:endParaRPr>
          </a:p>
        </p:txBody>
      </p:sp>
      <p:sp>
        <p:nvSpPr>
          <p:cNvPr id="492" name="Google Shape;492;p17"/>
          <p:cNvSpPr txBox="1"/>
          <p:nvPr/>
        </p:nvSpPr>
        <p:spPr>
          <a:xfrm>
            <a:off x="300654" y="3829518"/>
            <a:ext cx="2949000" cy="846300"/>
          </a:xfrm>
          <a:prstGeom prst="rect">
            <a:avLst/>
          </a:prstGeom>
          <a:noFill/>
          <a:ln>
            <a:noFill/>
          </a:ln>
        </p:spPr>
        <p:txBody>
          <a:bodyPr anchorCtr="0" anchor="t" bIns="0" lIns="0" spcFirstLastPara="1" rIns="0" wrap="square" tIns="0">
            <a:spAutoFit/>
          </a:bodyPr>
          <a:lstStyle/>
          <a:p>
            <a:pPr indent="0" lvl="0" marL="0" marR="0" rtl="0" algn="r">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Ανάλυση Πολλαπλών Σεναρίων</a:t>
            </a:r>
            <a:endParaRPr>
              <a:latin typeface="Tahoma"/>
              <a:ea typeface="Tahoma"/>
              <a:cs typeface="Tahoma"/>
              <a:sym typeface="Tahoma"/>
            </a:endParaRPr>
          </a:p>
        </p:txBody>
      </p:sp>
      <p:sp>
        <p:nvSpPr>
          <p:cNvPr id="493" name="Google Shape;493;p17"/>
          <p:cNvSpPr txBox="1"/>
          <p:nvPr/>
        </p:nvSpPr>
        <p:spPr>
          <a:xfrm>
            <a:off x="194823" y="1743975"/>
            <a:ext cx="3131100" cy="338400"/>
          </a:xfrm>
          <a:prstGeom prst="rect">
            <a:avLst/>
          </a:prstGeom>
          <a:noFill/>
          <a:ln>
            <a:noFill/>
          </a:ln>
        </p:spPr>
        <p:txBody>
          <a:bodyPr anchorCtr="0" anchor="t" bIns="0" lIns="0" spcFirstLastPara="1" rIns="0" wrap="square" tIns="0">
            <a:spAutoFit/>
          </a:bodyPr>
          <a:lstStyle/>
          <a:p>
            <a:pPr indent="0" lvl="0" marL="0" marR="0" rtl="0" algn="r">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Συντελεστές Ασφάλειας</a:t>
            </a:r>
            <a:endParaRPr>
              <a:latin typeface="Tahoma"/>
              <a:ea typeface="Tahoma"/>
              <a:cs typeface="Tahoma"/>
              <a:sym typeface="Tahoma"/>
            </a:endParaRPr>
          </a:p>
        </p:txBody>
      </p:sp>
      <p:sp>
        <p:nvSpPr>
          <p:cNvPr id="494" name="Google Shape;494;p17"/>
          <p:cNvSpPr txBox="1"/>
          <p:nvPr/>
        </p:nvSpPr>
        <p:spPr>
          <a:xfrm>
            <a:off x="300654" y="7206415"/>
            <a:ext cx="2996700" cy="846300"/>
          </a:xfrm>
          <a:prstGeom prst="rect">
            <a:avLst/>
          </a:prstGeom>
          <a:noFill/>
          <a:ln>
            <a:noFill/>
          </a:ln>
        </p:spPr>
        <p:txBody>
          <a:bodyPr anchorCtr="0" anchor="t" bIns="0" lIns="0" spcFirstLastPara="1" rIns="0" wrap="square" tIns="0">
            <a:spAutoFit/>
          </a:bodyPr>
          <a:lstStyle/>
          <a:p>
            <a:pPr indent="0" lvl="0" marL="0" marR="0" rtl="0" algn="r">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Προβλεπτική Ανάλυση Δεδομένων</a:t>
            </a:r>
            <a:endParaRPr>
              <a:latin typeface="Tahoma"/>
              <a:ea typeface="Tahoma"/>
              <a:cs typeface="Tahoma"/>
              <a:sym typeface="Tahoma"/>
            </a:endParaRPr>
          </a:p>
        </p:txBody>
      </p:sp>
      <p:sp>
        <p:nvSpPr>
          <p:cNvPr id="495" name="Google Shape;495;p17"/>
          <p:cNvSpPr txBox="1"/>
          <p:nvPr/>
        </p:nvSpPr>
        <p:spPr>
          <a:xfrm>
            <a:off x="51" y="8585975"/>
            <a:ext cx="3297300" cy="338400"/>
          </a:xfrm>
          <a:prstGeom prst="rect">
            <a:avLst/>
          </a:prstGeom>
          <a:noFill/>
          <a:ln>
            <a:noFill/>
          </a:ln>
        </p:spPr>
        <p:txBody>
          <a:bodyPr anchorCtr="0" anchor="t" bIns="0" lIns="0" spcFirstLastPara="1" rIns="0" wrap="square" tIns="0">
            <a:spAutoFit/>
          </a:bodyPr>
          <a:lstStyle/>
          <a:p>
            <a:pPr indent="0" lvl="0" marL="0" marR="0" rtl="0" algn="r">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Σύστημα Συναγερμού</a:t>
            </a:r>
            <a:endParaRPr>
              <a:latin typeface="Tahoma"/>
              <a:ea typeface="Tahoma"/>
              <a:cs typeface="Tahoma"/>
              <a:sym typeface="Tahoma"/>
            </a:endParaRPr>
          </a:p>
        </p:txBody>
      </p:sp>
      <p:sp>
        <p:nvSpPr>
          <p:cNvPr id="496" name="Google Shape;496;p17"/>
          <p:cNvSpPr txBox="1"/>
          <p:nvPr/>
        </p:nvSpPr>
        <p:spPr>
          <a:xfrm>
            <a:off x="0" y="5815775"/>
            <a:ext cx="3297300" cy="846300"/>
          </a:xfrm>
          <a:prstGeom prst="rect">
            <a:avLst/>
          </a:prstGeom>
          <a:noFill/>
          <a:ln>
            <a:noFill/>
          </a:ln>
        </p:spPr>
        <p:txBody>
          <a:bodyPr anchorCtr="0" anchor="t" bIns="0" lIns="0" spcFirstLastPara="1" rIns="0" wrap="square" tIns="0">
            <a:spAutoFit/>
          </a:bodyPr>
          <a:lstStyle/>
          <a:p>
            <a:pPr indent="0" lvl="0" marL="0" marR="0" rtl="0" algn="r">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Αισθητήρες Υψηλής Ακρίβειας</a:t>
            </a:r>
            <a:endParaRPr>
              <a:latin typeface="Tahoma"/>
              <a:ea typeface="Tahoma"/>
              <a:cs typeface="Tahoma"/>
              <a:sym typeface="Tahoma"/>
            </a:endParaRPr>
          </a:p>
        </p:txBody>
      </p:sp>
      <p:sp>
        <p:nvSpPr>
          <p:cNvPr id="497" name="Google Shape;497;p17"/>
          <p:cNvSpPr txBox="1"/>
          <p:nvPr/>
        </p:nvSpPr>
        <p:spPr>
          <a:xfrm>
            <a:off x="15000268" y="2373325"/>
            <a:ext cx="3131100" cy="846300"/>
          </a:xfrm>
          <a:prstGeom prst="rect">
            <a:avLst/>
          </a:prstGeom>
          <a:noFill/>
          <a:ln>
            <a:noFill/>
          </a:ln>
        </p:spPr>
        <p:txBody>
          <a:bodyPr anchorCtr="0" anchor="t" bIns="0" lIns="0" spcFirstLastPara="1" rIns="0" wrap="square" tIns="0">
            <a:spAutoFit/>
          </a:bodyPr>
          <a:lstStyle/>
          <a:p>
            <a:pPr indent="0" lvl="0" marL="0" marR="0" rtl="0" algn="l">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Δοκιμές σε Ρεαλιστικές Συνθήκες</a:t>
            </a:r>
            <a:endParaRPr>
              <a:latin typeface="Tahoma"/>
              <a:ea typeface="Tahoma"/>
              <a:cs typeface="Tahoma"/>
              <a:sym typeface="Tahoma"/>
            </a:endParaRPr>
          </a:p>
        </p:txBody>
      </p:sp>
      <p:sp>
        <p:nvSpPr>
          <p:cNvPr id="498" name="Google Shape;498;p17"/>
          <p:cNvSpPr txBox="1"/>
          <p:nvPr/>
        </p:nvSpPr>
        <p:spPr>
          <a:xfrm>
            <a:off x="15000278" y="1276050"/>
            <a:ext cx="2949000" cy="846300"/>
          </a:xfrm>
          <a:prstGeom prst="rect">
            <a:avLst/>
          </a:prstGeom>
          <a:noFill/>
          <a:ln>
            <a:noFill/>
          </a:ln>
        </p:spPr>
        <p:txBody>
          <a:bodyPr anchorCtr="0" anchor="t" bIns="0" lIns="0" spcFirstLastPara="1" rIns="0" wrap="square" tIns="0">
            <a:spAutoFit/>
          </a:bodyPr>
          <a:lstStyle/>
          <a:p>
            <a:pPr indent="0" lvl="0" marL="0" marR="0" rtl="0" algn="l">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Καινοτομίες σύνθετα υλικά</a:t>
            </a:r>
            <a:endParaRPr>
              <a:latin typeface="Tahoma"/>
              <a:ea typeface="Tahoma"/>
              <a:cs typeface="Tahoma"/>
              <a:sym typeface="Tahoma"/>
            </a:endParaRPr>
          </a:p>
        </p:txBody>
      </p:sp>
      <p:sp>
        <p:nvSpPr>
          <p:cNvPr id="499" name="Google Shape;499;p17"/>
          <p:cNvSpPr txBox="1"/>
          <p:nvPr/>
        </p:nvSpPr>
        <p:spPr>
          <a:xfrm>
            <a:off x="15034025" y="3762850"/>
            <a:ext cx="3297300" cy="338400"/>
          </a:xfrm>
          <a:prstGeom prst="rect">
            <a:avLst/>
          </a:prstGeom>
          <a:noFill/>
          <a:ln>
            <a:noFill/>
          </a:ln>
        </p:spPr>
        <p:txBody>
          <a:bodyPr anchorCtr="0" anchor="t" bIns="0" lIns="0" spcFirstLastPara="1" rIns="0" wrap="square" tIns="0">
            <a:spAutoFit/>
          </a:bodyPr>
          <a:lstStyle/>
          <a:p>
            <a:pPr indent="0" lvl="0" marL="0" marR="0" rtl="0" algn="l">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Βελτίωση Συγκολλήσεων</a:t>
            </a:r>
            <a:endParaRPr>
              <a:latin typeface="Tahoma"/>
              <a:ea typeface="Tahoma"/>
              <a:cs typeface="Tahoma"/>
              <a:sym typeface="Tahoma"/>
            </a:endParaRPr>
          </a:p>
        </p:txBody>
      </p:sp>
      <p:sp>
        <p:nvSpPr>
          <p:cNvPr id="500" name="Google Shape;500;p17"/>
          <p:cNvSpPr txBox="1"/>
          <p:nvPr/>
        </p:nvSpPr>
        <p:spPr>
          <a:xfrm>
            <a:off x="15000268" y="7152877"/>
            <a:ext cx="2996700" cy="846300"/>
          </a:xfrm>
          <a:prstGeom prst="rect">
            <a:avLst/>
          </a:prstGeom>
          <a:noFill/>
          <a:ln>
            <a:noFill/>
          </a:ln>
        </p:spPr>
        <p:txBody>
          <a:bodyPr anchorCtr="0" anchor="t" bIns="0" lIns="0" spcFirstLastPara="1" rIns="0" wrap="square" tIns="0">
            <a:spAutoFit/>
          </a:bodyPr>
          <a:lstStyle/>
          <a:p>
            <a:pPr indent="0" lvl="0" marL="0" marR="0" rtl="0" algn="l">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Ενίσχυση Παραγωγικής Τεχνολογίας</a:t>
            </a:r>
            <a:endParaRPr>
              <a:latin typeface="Tahoma"/>
              <a:ea typeface="Tahoma"/>
              <a:cs typeface="Tahoma"/>
              <a:sym typeface="Tahoma"/>
            </a:endParaRPr>
          </a:p>
        </p:txBody>
      </p:sp>
      <p:sp>
        <p:nvSpPr>
          <p:cNvPr id="501" name="Google Shape;501;p17"/>
          <p:cNvSpPr txBox="1"/>
          <p:nvPr/>
        </p:nvSpPr>
        <p:spPr>
          <a:xfrm>
            <a:off x="15034025" y="8630975"/>
            <a:ext cx="3131100" cy="1354200"/>
          </a:xfrm>
          <a:prstGeom prst="rect">
            <a:avLst/>
          </a:prstGeom>
          <a:noFill/>
          <a:ln>
            <a:noFill/>
          </a:ln>
        </p:spPr>
        <p:txBody>
          <a:bodyPr anchorCtr="0" anchor="t" bIns="0" lIns="0" spcFirstLastPara="1" rIns="0" wrap="square" tIns="0">
            <a:spAutoFit/>
          </a:bodyPr>
          <a:lstStyle/>
          <a:p>
            <a:pPr indent="0" lvl="0" marL="0" marR="0" rtl="0" algn="l">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Τυποποίηση Κατασκευαστικών Διαδικασιών</a:t>
            </a:r>
            <a:endParaRPr>
              <a:latin typeface="Tahoma"/>
              <a:ea typeface="Tahoma"/>
              <a:cs typeface="Tahoma"/>
              <a:sym typeface="Tahoma"/>
            </a:endParaRPr>
          </a:p>
        </p:txBody>
      </p:sp>
      <p:sp>
        <p:nvSpPr>
          <p:cNvPr id="502" name="Google Shape;502;p17"/>
          <p:cNvSpPr txBox="1"/>
          <p:nvPr/>
        </p:nvSpPr>
        <p:spPr>
          <a:xfrm>
            <a:off x="15000268" y="5874555"/>
            <a:ext cx="2767800" cy="846300"/>
          </a:xfrm>
          <a:prstGeom prst="rect">
            <a:avLst/>
          </a:prstGeom>
          <a:noFill/>
          <a:ln>
            <a:noFill/>
          </a:ln>
        </p:spPr>
        <p:txBody>
          <a:bodyPr anchorCtr="0" anchor="t" bIns="0" lIns="0" spcFirstLastPara="1" rIns="0" wrap="square" tIns="0">
            <a:spAutoFit/>
          </a:bodyPr>
          <a:lstStyle/>
          <a:p>
            <a:pPr indent="0" lvl="0" marL="0" marR="0" rtl="0" algn="l">
              <a:lnSpc>
                <a:spcPct val="150022"/>
              </a:lnSpc>
              <a:spcBef>
                <a:spcPts val="0"/>
              </a:spcBef>
              <a:spcAft>
                <a:spcPts val="0"/>
              </a:spcAft>
              <a:buNone/>
            </a:pPr>
            <a:r>
              <a:rPr i="0" lang="en-US" sz="2199" u="none" cap="none" strike="noStrike">
                <a:solidFill>
                  <a:srgbClr val="FFFFFF"/>
                </a:solidFill>
                <a:latin typeface="Tahoma"/>
                <a:ea typeface="Tahoma"/>
                <a:cs typeface="Tahoma"/>
                <a:sym typeface="Tahoma"/>
              </a:rPr>
              <a:t>Διαδικασίες Ποιοτικού Ελέγχου</a:t>
            </a:r>
            <a:endParaRPr>
              <a:latin typeface="Tahoma"/>
              <a:ea typeface="Tahoma"/>
              <a:cs typeface="Tahoma"/>
              <a:sym typeface="Tahoma"/>
            </a:endParaRPr>
          </a:p>
        </p:txBody>
      </p:sp>
      <p:grpSp>
        <p:nvGrpSpPr>
          <p:cNvPr id="503" name="Google Shape;503;p17"/>
          <p:cNvGrpSpPr/>
          <p:nvPr/>
        </p:nvGrpSpPr>
        <p:grpSpPr>
          <a:xfrm>
            <a:off x="3602102" y="1531911"/>
            <a:ext cx="318780" cy="318780"/>
            <a:chOff x="0" y="0"/>
            <a:chExt cx="812800" cy="812800"/>
          </a:xfrm>
        </p:grpSpPr>
        <p:sp>
          <p:nvSpPr>
            <p:cNvPr id="504" name="Google Shape;50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44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06" name="Google Shape;506;p17"/>
          <p:cNvCxnSpPr>
            <a:stCxn id="507" idx="0"/>
            <a:endCxn id="505" idx="2"/>
          </p:cNvCxnSpPr>
          <p:nvPr/>
        </p:nvCxnSpPr>
        <p:spPr>
          <a:xfrm rot="10800000">
            <a:off x="3761476" y="1820868"/>
            <a:ext cx="0" cy="824100"/>
          </a:xfrm>
          <a:prstGeom prst="straightConnector1">
            <a:avLst/>
          </a:prstGeom>
          <a:noFill/>
          <a:ln cap="rnd" cmpd="sng" w="38100">
            <a:solidFill>
              <a:srgbClr val="17C0FF"/>
            </a:solidFill>
            <a:prstDash val="dot"/>
            <a:round/>
            <a:headEnd len="sm" w="sm" type="none"/>
            <a:tailEnd len="sm" w="sm" type="none"/>
          </a:ln>
        </p:spPr>
      </p:cxnSp>
      <p:grpSp>
        <p:nvGrpSpPr>
          <p:cNvPr id="508" name="Google Shape;508;p17"/>
          <p:cNvGrpSpPr/>
          <p:nvPr/>
        </p:nvGrpSpPr>
        <p:grpSpPr>
          <a:xfrm>
            <a:off x="3602102" y="2641233"/>
            <a:ext cx="318747" cy="318747"/>
            <a:chOff x="0" y="0"/>
            <a:chExt cx="812800" cy="812800"/>
          </a:xfrm>
        </p:grpSpPr>
        <p:sp>
          <p:nvSpPr>
            <p:cNvPr id="509" name="Google Shape;509;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44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0" name="Google Shape;510;p17"/>
          <p:cNvGrpSpPr/>
          <p:nvPr/>
        </p:nvGrpSpPr>
        <p:grpSpPr>
          <a:xfrm>
            <a:off x="3602102" y="3902955"/>
            <a:ext cx="318780" cy="318780"/>
            <a:chOff x="0" y="0"/>
            <a:chExt cx="812800" cy="812800"/>
          </a:xfrm>
        </p:grpSpPr>
        <p:sp>
          <p:nvSpPr>
            <p:cNvPr id="511" name="Google Shape;51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44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13" name="Google Shape;513;p17"/>
          <p:cNvCxnSpPr>
            <a:stCxn id="512" idx="0"/>
          </p:cNvCxnSpPr>
          <p:nvPr/>
        </p:nvCxnSpPr>
        <p:spPr>
          <a:xfrm rot="10800000">
            <a:off x="3761492" y="3036091"/>
            <a:ext cx="0" cy="870600"/>
          </a:xfrm>
          <a:prstGeom prst="straightConnector1">
            <a:avLst/>
          </a:prstGeom>
          <a:noFill/>
          <a:ln cap="rnd" cmpd="sng" w="38100">
            <a:solidFill>
              <a:srgbClr val="17C0FF"/>
            </a:solidFill>
            <a:prstDash val="dot"/>
            <a:round/>
            <a:headEnd len="sm" w="sm" type="none"/>
            <a:tailEnd len="sm" w="sm" type="none"/>
          </a:ln>
        </p:spPr>
      </p:cxnSp>
      <p:grpSp>
        <p:nvGrpSpPr>
          <p:cNvPr id="514" name="Google Shape;514;p17"/>
          <p:cNvGrpSpPr/>
          <p:nvPr/>
        </p:nvGrpSpPr>
        <p:grpSpPr>
          <a:xfrm>
            <a:off x="3602102" y="6043488"/>
            <a:ext cx="318780" cy="318780"/>
            <a:chOff x="0" y="0"/>
            <a:chExt cx="812800" cy="812800"/>
          </a:xfrm>
        </p:grpSpPr>
        <p:sp>
          <p:nvSpPr>
            <p:cNvPr id="515" name="Google Shape;51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A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17" name="Google Shape;517;p17"/>
          <p:cNvCxnSpPr>
            <a:endCxn id="516" idx="2"/>
          </p:cNvCxnSpPr>
          <p:nvPr/>
        </p:nvCxnSpPr>
        <p:spPr>
          <a:xfrm rot="10800000">
            <a:off x="3761492" y="6332383"/>
            <a:ext cx="0" cy="858300"/>
          </a:xfrm>
          <a:prstGeom prst="straightConnector1">
            <a:avLst/>
          </a:prstGeom>
          <a:noFill/>
          <a:ln cap="rnd" cmpd="sng" w="38100">
            <a:solidFill>
              <a:srgbClr val="17C0FF"/>
            </a:solidFill>
            <a:prstDash val="dot"/>
            <a:round/>
            <a:headEnd len="sm" w="sm" type="none"/>
            <a:tailEnd len="sm" w="sm" type="none"/>
          </a:ln>
        </p:spPr>
      </p:cxnSp>
      <p:grpSp>
        <p:nvGrpSpPr>
          <p:cNvPr id="518" name="Google Shape;518;p17"/>
          <p:cNvGrpSpPr/>
          <p:nvPr/>
        </p:nvGrpSpPr>
        <p:grpSpPr>
          <a:xfrm>
            <a:off x="3602102" y="7343228"/>
            <a:ext cx="318747" cy="318747"/>
            <a:chOff x="0" y="0"/>
            <a:chExt cx="812800" cy="812800"/>
          </a:xfrm>
        </p:grpSpPr>
        <p:sp>
          <p:nvSpPr>
            <p:cNvPr id="519" name="Google Shape;519;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A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1" name="Google Shape;521;p17"/>
          <p:cNvGrpSpPr/>
          <p:nvPr/>
        </p:nvGrpSpPr>
        <p:grpSpPr>
          <a:xfrm>
            <a:off x="3602102" y="8604950"/>
            <a:ext cx="318780" cy="318780"/>
            <a:chOff x="0" y="0"/>
            <a:chExt cx="812800" cy="812800"/>
          </a:xfrm>
        </p:grpSpPr>
        <p:sp>
          <p:nvSpPr>
            <p:cNvPr id="522" name="Google Shape;52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A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4" name="Google Shape;524;p17"/>
          <p:cNvCxnSpPr>
            <a:endCxn id="520" idx="2"/>
          </p:cNvCxnSpPr>
          <p:nvPr/>
        </p:nvCxnSpPr>
        <p:spPr>
          <a:xfrm rot="10800000">
            <a:off x="3761476" y="7632092"/>
            <a:ext cx="0" cy="1052700"/>
          </a:xfrm>
          <a:prstGeom prst="straightConnector1">
            <a:avLst/>
          </a:prstGeom>
          <a:noFill/>
          <a:ln cap="rnd" cmpd="sng" w="38100">
            <a:solidFill>
              <a:srgbClr val="17C0FF"/>
            </a:solidFill>
            <a:prstDash val="dot"/>
            <a:round/>
            <a:headEnd len="sm" w="sm" type="none"/>
            <a:tailEnd len="sm" w="sm" type="none"/>
          </a:ln>
        </p:spPr>
      </p:cxnSp>
      <p:grpSp>
        <p:nvGrpSpPr>
          <p:cNvPr id="525" name="Google Shape;525;p17"/>
          <p:cNvGrpSpPr/>
          <p:nvPr/>
        </p:nvGrpSpPr>
        <p:grpSpPr>
          <a:xfrm>
            <a:off x="14319571" y="5967288"/>
            <a:ext cx="318780" cy="318780"/>
            <a:chOff x="0" y="0"/>
            <a:chExt cx="812800" cy="812800"/>
          </a:xfrm>
        </p:grpSpPr>
        <p:sp>
          <p:nvSpPr>
            <p:cNvPr id="526" name="Google Shape;52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28" name="Google Shape;528;p17"/>
          <p:cNvCxnSpPr>
            <a:endCxn id="527" idx="2"/>
          </p:cNvCxnSpPr>
          <p:nvPr/>
        </p:nvCxnSpPr>
        <p:spPr>
          <a:xfrm rot="10800000">
            <a:off x="14478961" y="6256183"/>
            <a:ext cx="0" cy="1125300"/>
          </a:xfrm>
          <a:prstGeom prst="straightConnector1">
            <a:avLst/>
          </a:prstGeom>
          <a:noFill/>
          <a:ln cap="rnd" cmpd="sng" w="38100">
            <a:solidFill>
              <a:srgbClr val="17C0FF"/>
            </a:solidFill>
            <a:prstDash val="dot"/>
            <a:round/>
            <a:headEnd len="sm" w="sm" type="none"/>
            <a:tailEnd len="sm" w="sm" type="none"/>
          </a:ln>
        </p:spPr>
      </p:cxnSp>
      <p:grpSp>
        <p:nvGrpSpPr>
          <p:cNvPr id="529" name="Google Shape;529;p17"/>
          <p:cNvGrpSpPr/>
          <p:nvPr/>
        </p:nvGrpSpPr>
        <p:grpSpPr>
          <a:xfrm>
            <a:off x="14319571" y="7305210"/>
            <a:ext cx="318747" cy="318747"/>
            <a:chOff x="0" y="0"/>
            <a:chExt cx="812800" cy="812800"/>
          </a:xfrm>
        </p:grpSpPr>
        <p:sp>
          <p:nvSpPr>
            <p:cNvPr id="530" name="Google Shape;530;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2" name="Google Shape;532;p17"/>
          <p:cNvGrpSpPr/>
          <p:nvPr/>
        </p:nvGrpSpPr>
        <p:grpSpPr>
          <a:xfrm>
            <a:off x="14319571" y="8684632"/>
            <a:ext cx="318780" cy="318780"/>
            <a:chOff x="0" y="0"/>
            <a:chExt cx="812800" cy="812800"/>
          </a:xfrm>
        </p:grpSpPr>
        <p:sp>
          <p:nvSpPr>
            <p:cNvPr id="533" name="Google Shape;533;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8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35" name="Google Shape;535;p17"/>
          <p:cNvCxnSpPr>
            <a:stCxn id="534" idx="0"/>
          </p:cNvCxnSpPr>
          <p:nvPr/>
        </p:nvCxnSpPr>
        <p:spPr>
          <a:xfrm rot="10800000">
            <a:off x="14478961" y="7471568"/>
            <a:ext cx="0" cy="1216800"/>
          </a:xfrm>
          <a:prstGeom prst="straightConnector1">
            <a:avLst/>
          </a:prstGeom>
          <a:noFill/>
          <a:ln cap="rnd" cmpd="sng" w="38100">
            <a:solidFill>
              <a:srgbClr val="17C0FF"/>
            </a:solidFill>
            <a:prstDash val="dot"/>
            <a:round/>
            <a:headEnd len="sm" w="sm" type="none"/>
            <a:tailEnd len="sm" w="sm" type="none"/>
          </a:ln>
        </p:spPr>
      </p:cxnSp>
      <p:grpSp>
        <p:nvGrpSpPr>
          <p:cNvPr id="536" name="Google Shape;536;p17"/>
          <p:cNvGrpSpPr/>
          <p:nvPr/>
        </p:nvGrpSpPr>
        <p:grpSpPr>
          <a:xfrm>
            <a:off x="14319571" y="1337581"/>
            <a:ext cx="318780" cy="318780"/>
            <a:chOff x="0" y="0"/>
            <a:chExt cx="812800" cy="812800"/>
          </a:xfrm>
        </p:grpSpPr>
        <p:sp>
          <p:nvSpPr>
            <p:cNvPr id="537" name="Google Shape;537;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39" name="Google Shape;539;p17"/>
          <p:cNvCxnSpPr>
            <a:endCxn id="538" idx="2"/>
          </p:cNvCxnSpPr>
          <p:nvPr/>
        </p:nvCxnSpPr>
        <p:spPr>
          <a:xfrm rot="10800000">
            <a:off x="14478961" y="1626476"/>
            <a:ext cx="0" cy="972900"/>
          </a:xfrm>
          <a:prstGeom prst="straightConnector1">
            <a:avLst/>
          </a:prstGeom>
          <a:noFill/>
          <a:ln cap="rnd" cmpd="sng" w="38100">
            <a:solidFill>
              <a:srgbClr val="17C0FF"/>
            </a:solidFill>
            <a:prstDash val="dot"/>
            <a:round/>
            <a:headEnd len="sm" w="sm" type="none"/>
            <a:tailEnd len="sm" w="sm" type="none"/>
          </a:ln>
        </p:spPr>
      </p:cxnSp>
      <p:grpSp>
        <p:nvGrpSpPr>
          <p:cNvPr id="540" name="Google Shape;540;p17"/>
          <p:cNvGrpSpPr/>
          <p:nvPr/>
        </p:nvGrpSpPr>
        <p:grpSpPr>
          <a:xfrm>
            <a:off x="14319571" y="2599303"/>
            <a:ext cx="318747" cy="318747"/>
            <a:chOff x="0" y="0"/>
            <a:chExt cx="812800" cy="812800"/>
          </a:xfrm>
        </p:grpSpPr>
        <p:sp>
          <p:nvSpPr>
            <p:cNvPr id="541" name="Google Shape;54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3" name="Google Shape;543;p17"/>
          <p:cNvGrpSpPr/>
          <p:nvPr/>
        </p:nvGrpSpPr>
        <p:grpSpPr>
          <a:xfrm>
            <a:off x="14319571" y="3783370"/>
            <a:ext cx="318780" cy="318780"/>
            <a:chOff x="0" y="0"/>
            <a:chExt cx="812800" cy="812800"/>
          </a:xfrm>
        </p:grpSpPr>
        <p:sp>
          <p:nvSpPr>
            <p:cNvPr id="544" name="Google Shape;54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5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46" name="Google Shape;546;p17"/>
          <p:cNvCxnSpPr>
            <a:stCxn id="545" idx="0"/>
          </p:cNvCxnSpPr>
          <p:nvPr/>
        </p:nvCxnSpPr>
        <p:spPr>
          <a:xfrm rot="10800000">
            <a:off x="14478961" y="2918006"/>
            <a:ext cx="0" cy="869100"/>
          </a:xfrm>
          <a:prstGeom prst="straightConnector1">
            <a:avLst/>
          </a:prstGeom>
          <a:noFill/>
          <a:ln cap="rnd" cmpd="sng" w="38100">
            <a:solidFill>
              <a:srgbClr val="17C0FF"/>
            </a:solidFill>
            <a:prstDash val="dot"/>
            <a:round/>
            <a:headEnd len="sm" w="sm" type="none"/>
            <a:tailEnd len="sm" w="sm" type="none"/>
          </a:ln>
        </p:spPr>
      </p:cxnSp>
      <p:sp>
        <p:nvSpPr>
          <p:cNvPr id="547" name="Google Shape;547;p17"/>
          <p:cNvSpPr txBox="1"/>
          <p:nvPr/>
        </p:nvSpPr>
        <p:spPr>
          <a:xfrm>
            <a:off x="5647025" y="6864425"/>
            <a:ext cx="2618700" cy="1205700"/>
          </a:xfrm>
          <a:prstGeom prst="rect">
            <a:avLst/>
          </a:prstGeom>
          <a:noFill/>
          <a:ln>
            <a:noFill/>
          </a:ln>
        </p:spPr>
        <p:txBody>
          <a:bodyPr anchorCtr="0" anchor="t" bIns="0" lIns="0" spcFirstLastPara="1" rIns="0" wrap="square" tIns="0">
            <a:spAutoFit/>
          </a:bodyPr>
          <a:lstStyle/>
          <a:p>
            <a:pPr indent="0" lvl="0" marL="0" marR="0" rtl="0" algn="ctr">
              <a:lnSpc>
                <a:spcPct val="150048"/>
              </a:lnSpc>
              <a:spcBef>
                <a:spcPts val="0"/>
              </a:spcBef>
              <a:spcAft>
                <a:spcPts val="0"/>
              </a:spcAft>
              <a:buNone/>
            </a:pPr>
            <a:r>
              <a:rPr b="1" i="0" lang="en-US" sz="1958" u="none" cap="none" strike="noStrike">
                <a:solidFill>
                  <a:srgbClr val="000000"/>
                </a:solidFill>
                <a:latin typeface="Tahoma"/>
                <a:ea typeface="Tahoma"/>
                <a:cs typeface="Tahoma"/>
                <a:sym typeface="Tahoma"/>
              </a:rPr>
              <a:t>Ενισχυμένη Παρακολούθηση σε Πραγματικό Χρόνο</a:t>
            </a:r>
            <a:endParaRPr sz="1300">
              <a:latin typeface="Tahoma"/>
              <a:ea typeface="Tahoma"/>
              <a:cs typeface="Tahoma"/>
              <a:sym typeface="Tahoma"/>
            </a:endParaRPr>
          </a:p>
        </p:txBody>
      </p:sp>
      <p:sp>
        <p:nvSpPr>
          <p:cNvPr id="548" name="Google Shape;548;p17"/>
          <p:cNvSpPr txBox="1"/>
          <p:nvPr/>
        </p:nvSpPr>
        <p:spPr>
          <a:xfrm>
            <a:off x="10001250" y="2068096"/>
            <a:ext cx="2961300" cy="1230900"/>
          </a:xfrm>
          <a:prstGeom prst="rect">
            <a:avLst/>
          </a:prstGeom>
          <a:noFill/>
          <a:ln>
            <a:noFill/>
          </a:ln>
        </p:spPr>
        <p:txBody>
          <a:bodyPr anchorCtr="0" anchor="t" bIns="0" lIns="0" spcFirstLastPara="1" rIns="0" wrap="square" tIns="0">
            <a:spAutoFit/>
          </a:bodyPr>
          <a:lstStyle/>
          <a:p>
            <a:pPr indent="0" lvl="0" marL="0" marR="0" rtl="0" algn="ctr">
              <a:lnSpc>
                <a:spcPct val="150023"/>
              </a:lnSpc>
              <a:spcBef>
                <a:spcPts val="0"/>
              </a:spcBef>
              <a:spcAft>
                <a:spcPts val="0"/>
              </a:spcAft>
              <a:buNone/>
            </a:pPr>
            <a:r>
              <a:rPr b="1" i="0" lang="en-US" sz="1999" u="none" cap="none" strike="noStrike">
                <a:solidFill>
                  <a:srgbClr val="FFFFFF"/>
                </a:solidFill>
                <a:latin typeface="Tahoma"/>
                <a:ea typeface="Tahoma"/>
                <a:cs typeface="Tahoma"/>
                <a:sym typeface="Tahoma"/>
              </a:rPr>
              <a:t>Ακριβέστερα Μοντέλα Αστοχίας Σύνθετων Υλικών</a:t>
            </a:r>
            <a:endParaRPr sz="1300">
              <a:latin typeface="Tahoma"/>
              <a:ea typeface="Tahoma"/>
              <a:cs typeface="Tahoma"/>
              <a:sym typeface="Tahoma"/>
            </a:endParaRPr>
          </a:p>
        </p:txBody>
      </p:sp>
      <p:sp>
        <p:nvSpPr>
          <p:cNvPr id="549" name="Google Shape;549;p17"/>
          <p:cNvSpPr txBox="1"/>
          <p:nvPr/>
        </p:nvSpPr>
        <p:spPr>
          <a:xfrm>
            <a:off x="5308100" y="2370475"/>
            <a:ext cx="3131100" cy="818400"/>
          </a:xfrm>
          <a:prstGeom prst="rect">
            <a:avLst/>
          </a:prstGeom>
          <a:noFill/>
          <a:ln>
            <a:noFill/>
          </a:ln>
        </p:spPr>
        <p:txBody>
          <a:bodyPr anchorCtr="0" anchor="t" bIns="0" lIns="0" spcFirstLastPara="1" rIns="0" wrap="square" tIns="0">
            <a:spAutoFit/>
          </a:bodyPr>
          <a:lstStyle/>
          <a:p>
            <a:pPr indent="0" lvl="0" marL="0" marR="0" rtl="0" algn="ctr">
              <a:lnSpc>
                <a:spcPct val="150047"/>
              </a:lnSpc>
              <a:spcBef>
                <a:spcPts val="0"/>
              </a:spcBef>
              <a:spcAft>
                <a:spcPts val="0"/>
              </a:spcAft>
              <a:buNone/>
            </a:pPr>
            <a:r>
              <a:rPr b="1" i="0" lang="en-US" sz="2126" u="none" cap="none" strike="noStrike">
                <a:solidFill>
                  <a:srgbClr val="FFFFFF"/>
                </a:solidFill>
                <a:latin typeface="Tahoma"/>
                <a:ea typeface="Tahoma"/>
                <a:cs typeface="Tahoma"/>
                <a:sym typeface="Tahoma"/>
              </a:rPr>
              <a:t>Βελτίωση Προτύπων Σχεδιασμού</a:t>
            </a:r>
            <a:endParaRPr>
              <a:latin typeface="Tahoma"/>
              <a:ea typeface="Tahoma"/>
              <a:cs typeface="Tahoma"/>
              <a:sym typeface="Tahoma"/>
            </a:endParaRPr>
          </a:p>
        </p:txBody>
      </p:sp>
      <p:sp>
        <p:nvSpPr>
          <p:cNvPr id="550" name="Google Shape;550;p17"/>
          <p:cNvSpPr txBox="1"/>
          <p:nvPr/>
        </p:nvSpPr>
        <p:spPr>
          <a:xfrm>
            <a:off x="10147603" y="7094844"/>
            <a:ext cx="2611500" cy="804000"/>
          </a:xfrm>
          <a:prstGeom prst="rect">
            <a:avLst/>
          </a:prstGeom>
          <a:noFill/>
          <a:ln>
            <a:noFill/>
          </a:ln>
        </p:spPr>
        <p:txBody>
          <a:bodyPr anchorCtr="0" anchor="t" bIns="0" lIns="0" spcFirstLastPara="1" rIns="0" wrap="square" tIns="0">
            <a:spAutoFit/>
          </a:bodyPr>
          <a:lstStyle/>
          <a:p>
            <a:pPr indent="0" lvl="0" marL="0" marR="0" rtl="0" algn="ctr">
              <a:lnSpc>
                <a:spcPct val="150023"/>
              </a:lnSpc>
              <a:spcBef>
                <a:spcPts val="0"/>
              </a:spcBef>
              <a:spcAft>
                <a:spcPts val="0"/>
              </a:spcAft>
              <a:buNone/>
            </a:pPr>
            <a:r>
              <a:rPr b="1" i="0" lang="en-US" sz="2089" u="none" cap="none" strike="noStrike">
                <a:solidFill>
                  <a:srgbClr val="FFFFFF"/>
                </a:solidFill>
                <a:latin typeface="Tahoma"/>
                <a:ea typeface="Tahoma"/>
                <a:cs typeface="Tahoma"/>
                <a:sym typeface="Tahoma"/>
              </a:rPr>
              <a:t> Ποιοτικός Έλεγχος στην Κατασκευή</a:t>
            </a:r>
            <a:endParaRPr>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554" name="Shape 554"/>
        <p:cNvGrpSpPr/>
        <p:nvPr/>
      </p:nvGrpSpPr>
      <p:grpSpPr>
        <a:xfrm>
          <a:off x="0" y="0"/>
          <a:ext cx="0" cy="0"/>
          <a:chOff x="0" y="0"/>
          <a:chExt cx="0" cy="0"/>
        </a:xfrm>
      </p:grpSpPr>
      <p:sp>
        <p:nvSpPr>
          <p:cNvPr id="555" name="Google Shape;555;p18"/>
          <p:cNvSpPr/>
          <p:nvPr/>
        </p:nvSpPr>
        <p:spPr>
          <a:xfrm>
            <a:off x="21451" y="7467576"/>
            <a:ext cx="18266549" cy="4577503"/>
          </a:xfrm>
          <a:custGeom>
            <a:rect b="b" l="l" r="r" t="t"/>
            <a:pathLst>
              <a:path extrusionOk="0" h="709175" w="2829966">
                <a:moveTo>
                  <a:pt x="0" y="0"/>
                </a:moveTo>
                <a:lnTo>
                  <a:pt x="2829966" y="0"/>
                </a:lnTo>
                <a:lnTo>
                  <a:pt x="2829966" y="709175"/>
                </a:lnTo>
                <a:lnTo>
                  <a:pt x="0" y="709175"/>
                </a:lnTo>
                <a:close/>
              </a:path>
            </a:pathLst>
          </a:custGeom>
          <a:blipFill rotWithShape="1">
            <a:blip r:embed="rId3">
              <a:alphaModFix/>
            </a:blip>
            <a:stretch>
              <a:fillRect b="-43029" l="0" r="0" t="-156245"/>
            </a:stretch>
          </a:blipFill>
          <a:ln>
            <a:noFill/>
          </a:ln>
        </p:spPr>
      </p:sp>
      <p:sp>
        <p:nvSpPr>
          <p:cNvPr id="556" name="Google Shape;556;p18"/>
          <p:cNvSpPr txBox="1"/>
          <p:nvPr/>
        </p:nvSpPr>
        <p:spPr>
          <a:xfrm>
            <a:off x="338442" y="754270"/>
            <a:ext cx="9737400" cy="118260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7683" u="none" cap="none" strike="noStrike">
                <a:solidFill>
                  <a:srgbClr val="17C0FF"/>
                </a:solidFill>
                <a:latin typeface="Tahoma"/>
                <a:ea typeface="Tahoma"/>
                <a:cs typeface="Tahoma"/>
                <a:sym typeface="Tahoma"/>
              </a:rPr>
              <a:t>ΒΙΒΛΙΟΓΡΑΦ</a:t>
            </a:r>
            <a:r>
              <a:rPr b="1" lang="en-US" sz="7683">
                <a:solidFill>
                  <a:srgbClr val="17C0FF"/>
                </a:solidFill>
                <a:latin typeface="Tahoma"/>
                <a:ea typeface="Tahoma"/>
                <a:cs typeface="Tahoma"/>
                <a:sym typeface="Tahoma"/>
              </a:rPr>
              <a:t>Ι</a:t>
            </a:r>
            <a:r>
              <a:rPr b="1" i="0" lang="en-US" sz="7683" u="none" cap="none" strike="noStrike">
                <a:solidFill>
                  <a:srgbClr val="17C0FF"/>
                </a:solidFill>
                <a:latin typeface="Tahoma"/>
                <a:ea typeface="Tahoma"/>
                <a:cs typeface="Tahoma"/>
                <a:sym typeface="Tahoma"/>
              </a:rPr>
              <a:t>Α</a:t>
            </a:r>
            <a:endParaRPr>
              <a:solidFill>
                <a:srgbClr val="17C0FF"/>
              </a:solidFill>
              <a:latin typeface="Tahoma"/>
              <a:ea typeface="Tahoma"/>
              <a:cs typeface="Tahoma"/>
              <a:sym typeface="Tahoma"/>
            </a:endParaRPr>
          </a:p>
        </p:txBody>
      </p:sp>
      <p:grpSp>
        <p:nvGrpSpPr>
          <p:cNvPr id="557" name="Google Shape;557;p18"/>
          <p:cNvGrpSpPr/>
          <p:nvPr/>
        </p:nvGrpSpPr>
        <p:grpSpPr>
          <a:xfrm rot="5400000">
            <a:off x="14753133" y="28608"/>
            <a:ext cx="302517" cy="3362328"/>
            <a:chOff x="0" y="-38100"/>
            <a:chExt cx="79675" cy="885551"/>
          </a:xfrm>
        </p:grpSpPr>
        <p:sp>
          <p:nvSpPr>
            <p:cNvPr id="558" name="Google Shape;558;p18"/>
            <p:cNvSpPr/>
            <p:nvPr/>
          </p:nvSpPr>
          <p:spPr>
            <a:xfrm>
              <a:off x="0" y="0"/>
              <a:ext cx="79675" cy="847451"/>
            </a:xfrm>
            <a:custGeom>
              <a:rect b="b" l="l" r="r" t="t"/>
              <a:pathLst>
                <a:path extrusionOk="0" h="847451" w="79675">
                  <a:moveTo>
                    <a:pt x="0" y="0"/>
                  </a:moveTo>
                  <a:lnTo>
                    <a:pt x="79675" y="0"/>
                  </a:lnTo>
                  <a:lnTo>
                    <a:pt x="79675" y="847451"/>
                  </a:lnTo>
                  <a:lnTo>
                    <a:pt x="0" y="847451"/>
                  </a:lnTo>
                  <a:close/>
                </a:path>
              </a:pathLst>
            </a:custGeom>
            <a:solidFill>
              <a:srgbClr val="FFFFFF"/>
            </a:solidFill>
            <a:ln>
              <a:noFill/>
            </a:ln>
          </p:spPr>
        </p:sp>
        <p:sp>
          <p:nvSpPr>
            <p:cNvPr id="559" name="Google Shape;559;p18"/>
            <p:cNvSpPr txBox="1"/>
            <p:nvPr/>
          </p:nvSpPr>
          <p:spPr>
            <a:xfrm>
              <a:off x="0" y="-38100"/>
              <a:ext cx="79675" cy="885550"/>
            </a:xfrm>
            <a:prstGeom prst="rect">
              <a:avLst/>
            </a:prstGeom>
            <a:noFill/>
            <a:ln>
              <a:noFill/>
            </a:ln>
          </p:spPr>
          <p:txBody>
            <a:bodyPr anchorCtr="0" anchor="ctr" bIns="50800" lIns="50800" spcFirstLastPara="1" rIns="50800" wrap="square" tIns="50800">
              <a:noAutofit/>
            </a:bodyPr>
            <a:lstStyle/>
            <a:p>
              <a:pPr indent="0" lvl="0" marL="0" marR="0" rtl="0" algn="ctr">
                <a:lnSpc>
                  <a:spcPct val="159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0" name="Google Shape;560;p18"/>
          <p:cNvSpPr txBox="1"/>
          <p:nvPr/>
        </p:nvSpPr>
        <p:spPr>
          <a:xfrm>
            <a:off x="338442" y="2520543"/>
            <a:ext cx="17507400" cy="4603800"/>
          </a:xfrm>
          <a:prstGeom prst="rect">
            <a:avLst/>
          </a:prstGeom>
          <a:noFill/>
          <a:ln>
            <a:noFill/>
          </a:ln>
        </p:spPr>
        <p:txBody>
          <a:bodyPr anchorCtr="0" anchor="t" bIns="0" lIns="0" spcFirstLastPara="1" rIns="0" wrap="square" tIns="0">
            <a:spAutoFit/>
          </a:bodyPr>
          <a:lstStyle/>
          <a:p>
            <a:pPr indent="-237490" lvl="1" marL="474979" marR="0" rtl="0" algn="l">
              <a:lnSpc>
                <a:spcPct val="140018"/>
              </a:lnSpc>
              <a:spcBef>
                <a:spcPts val="0"/>
              </a:spcBef>
              <a:spcAft>
                <a:spcPts val="0"/>
              </a:spcAft>
              <a:buClr>
                <a:srgbClr val="FFFFFF"/>
              </a:buClr>
              <a:buSzPts val="2199"/>
              <a:buFont typeface="Arial"/>
              <a:buChar char="•"/>
            </a:pPr>
            <a:r>
              <a:rPr b="1" i="0" lang="en-US" sz="2199" u="none" cap="none" strike="noStrike">
                <a:solidFill>
                  <a:srgbClr val="FFFFFF"/>
                </a:solidFill>
                <a:latin typeface="Tahoma"/>
                <a:ea typeface="Tahoma"/>
                <a:cs typeface="Tahoma"/>
                <a:sym typeface="Tahoma"/>
              </a:rPr>
              <a:t>Weijermars, R. (2024),</a:t>
            </a:r>
            <a:r>
              <a:rPr i="0" lang="en-US" sz="2199" u="none" cap="none" strike="noStrike">
                <a:solidFill>
                  <a:srgbClr val="FFFFFF"/>
                </a:solidFill>
                <a:latin typeface="Tahoma"/>
                <a:ea typeface="Tahoma"/>
                <a:cs typeface="Tahoma"/>
                <a:sym typeface="Tahoma"/>
              </a:rPr>
              <a:t> </a:t>
            </a:r>
            <a:r>
              <a:rPr i="1" lang="en-US" sz="2199" u="none" cap="none" strike="noStrike">
                <a:solidFill>
                  <a:srgbClr val="FFFFFF"/>
                </a:solidFill>
                <a:latin typeface="Tahoma"/>
                <a:ea typeface="Tahoma"/>
                <a:cs typeface="Tahoma"/>
                <a:sym typeface="Tahoma"/>
              </a:rPr>
              <a:t>Comprehensive Assessment of Deep-Water Vessel Implosion Mechanisms: OceanGate's Titan Submersible Failure Sequence Explained</a:t>
            </a:r>
            <a:r>
              <a:rPr i="0" lang="en-US" sz="2199" u="none" cap="none" strike="noStrike">
                <a:solidFill>
                  <a:srgbClr val="FFFFFF"/>
                </a:solidFill>
                <a:latin typeface="Tahoma"/>
                <a:ea typeface="Tahoma"/>
                <a:cs typeface="Tahoma"/>
                <a:sym typeface="Tahoma"/>
              </a:rPr>
              <a:t>., International Journal of Pressure Vessels and Piping, DOI: </a:t>
            </a:r>
            <a:r>
              <a:rPr i="0" lang="en-US" sz="2199" u="sng" cap="none" strike="noStrike">
                <a:solidFill>
                  <a:srgbClr val="17C0FF"/>
                </a:solidFill>
                <a:latin typeface="Tahoma"/>
                <a:ea typeface="Tahoma"/>
                <a:cs typeface="Tahoma"/>
                <a:sym typeface="Tahoma"/>
                <a:hlinkClick r:id="rId4">
                  <a:extLst>
                    <a:ext uri="{A12FA001-AC4F-418D-AE19-62706E023703}">
                      <ahyp:hlinkClr val="tx"/>
                    </a:ext>
                  </a:extLst>
                </a:hlinkClick>
              </a:rPr>
              <a:t>https://doi.org/10.1016/j.ijpvp.2024.105340</a:t>
            </a:r>
            <a:r>
              <a:rPr i="0" lang="en-US" sz="2199" u="none" cap="none" strike="noStrike">
                <a:solidFill>
                  <a:srgbClr val="17C0FF"/>
                </a:solidFill>
                <a:latin typeface="Tahoma"/>
                <a:ea typeface="Tahoma"/>
                <a:cs typeface="Tahoma"/>
                <a:sym typeface="Tahoma"/>
              </a:rPr>
              <a:t>.</a:t>
            </a:r>
            <a:endParaRPr>
              <a:latin typeface="Tahoma"/>
              <a:ea typeface="Tahoma"/>
              <a:cs typeface="Tahoma"/>
              <a:sym typeface="Tahoma"/>
            </a:endParaRPr>
          </a:p>
          <a:p>
            <a:pPr indent="-237490" lvl="1" marL="474979" marR="0" rtl="0" algn="l">
              <a:lnSpc>
                <a:spcPct val="140018"/>
              </a:lnSpc>
              <a:spcBef>
                <a:spcPts val="0"/>
              </a:spcBef>
              <a:spcAft>
                <a:spcPts val="0"/>
              </a:spcAft>
              <a:buClr>
                <a:srgbClr val="FFFFFF"/>
              </a:buClr>
              <a:buSzPts val="2199"/>
              <a:buFont typeface="Arial"/>
              <a:buChar char="•"/>
            </a:pPr>
            <a:r>
              <a:rPr b="1" i="0" lang="en-US" sz="2199" u="none" cap="none" strike="noStrike">
                <a:solidFill>
                  <a:srgbClr val="FFFFFF"/>
                </a:solidFill>
                <a:latin typeface="Tahoma"/>
                <a:ea typeface="Tahoma"/>
                <a:cs typeface="Tahoma"/>
                <a:sym typeface="Tahoma"/>
              </a:rPr>
              <a:t>Large John H,  (2021)</a:t>
            </a:r>
            <a:r>
              <a:rPr i="0" lang="en-US" sz="2199" u="none" cap="none" strike="noStrike">
                <a:solidFill>
                  <a:srgbClr val="FFFFFF"/>
                </a:solidFill>
                <a:latin typeface="Tahoma"/>
                <a:ea typeface="Tahoma"/>
                <a:cs typeface="Tahoma"/>
                <a:sym typeface="Tahoma"/>
              </a:rPr>
              <a:t>, </a:t>
            </a:r>
            <a:r>
              <a:rPr i="1" lang="en-US" sz="2199" u="none" cap="none" strike="noStrike">
                <a:solidFill>
                  <a:srgbClr val="FFFFFF"/>
                </a:solidFill>
                <a:latin typeface="Tahoma"/>
                <a:ea typeface="Tahoma"/>
                <a:cs typeface="Tahoma"/>
                <a:sym typeface="Tahoma"/>
              </a:rPr>
              <a:t> Forensic Assessments of the Nuclear Propulsion Plants of the Submarines HMS Tireless and RF Northern Fleet Kursk</a:t>
            </a:r>
            <a:r>
              <a:rPr i="0" lang="en-US" sz="2199" u="none" cap="none" strike="noStrike">
                <a:solidFill>
                  <a:srgbClr val="FFFFFF"/>
                </a:solidFill>
                <a:latin typeface="Tahoma"/>
                <a:ea typeface="Tahoma"/>
                <a:cs typeface="Tahoma"/>
                <a:sym typeface="Tahoma"/>
              </a:rPr>
              <a:t>, Large &amp; Associates, Consulting Engineers ,  Retrieved from </a:t>
            </a:r>
            <a:r>
              <a:rPr i="0" lang="en-US" sz="2199" u="sng" cap="none" strike="noStrike">
                <a:solidFill>
                  <a:srgbClr val="17C0FF"/>
                </a:solidFill>
                <a:latin typeface="Tahoma"/>
                <a:ea typeface="Tahoma"/>
                <a:cs typeface="Tahoma"/>
                <a:sym typeface="Tahoma"/>
                <a:hlinkClick r:id="rId5">
                  <a:extLst>
                    <a:ext uri="{A12FA001-AC4F-418D-AE19-62706E023703}">
                      <ahyp:hlinkClr val="tx"/>
                    </a:ext>
                  </a:extLst>
                </a:hlinkClick>
              </a:rPr>
              <a:t>http://www.largeassociates.com/LA%20reports%20&amp;%20papers/Kursk/TirelessKurskForensic.pdf</a:t>
            </a:r>
            <a:r>
              <a:rPr i="0" lang="en-US" sz="2199" u="none" cap="none" strike="noStrike">
                <a:solidFill>
                  <a:srgbClr val="FFFFFF"/>
                </a:solidFill>
                <a:latin typeface="Tahoma"/>
                <a:ea typeface="Tahoma"/>
                <a:cs typeface="Tahoma"/>
                <a:sym typeface="Tahoma"/>
              </a:rPr>
              <a:t>.</a:t>
            </a:r>
            <a:endParaRPr>
              <a:latin typeface="Tahoma"/>
              <a:ea typeface="Tahoma"/>
              <a:cs typeface="Tahoma"/>
              <a:sym typeface="Tahoma"/>
            </a:endParaRPr>
          </a:p>
          <a:p>
            <a:pPr indent="-237490" lvl="1" marL="474979" marR="0" rtl="0" algn="l">
              <a:lnSpc>
                <a:spcPct val="140018"/>
              </a:lnSpc>
              <a:spcBef>
                <a:spcPts val="0"/>
              </a:spcBef>
              <a:spcAft>
                <a:spcPts val="0"/>
              </a:spcAft>
              <a:buClr>
                <a:srgbClr val="FFFFFF"/>
              </a:buClr>
              <a:buSzPts val="2199"/>
              <a:buFont typeface="Arial"/>
              <a:buChar char="•"/>
            </a:pPr>
            <a:r>
              <a:rPr b="1" i="0" lang="en-US" sz="2199" u="none" cap="none" strike="noStrike">
                <a:solidFill>
                  <a:srgbClr val="FFFFFF"/>
                </a:solidFill>
                <a:latin typeface="Tahoma"/>
                <a:ea typeface="Tahoma"/>
                <a:cs typeface="Tahoma"/>
                <a:sym typeface="Tahoma"/>
              </a:rPr>
              <a:t>Leksin, A., Barth, U., &amp; Mock, R. (2018)</a:t>
            </a:r>
            <a:r>
              <a:rPr i="0" lang="en-US" sz="2199" u="none" cap="none" strike="noStrike">
                <a:solidFill>
                  <a:srgbClr val="FFFFFF"/>
                </a:solidFill>
                <a:latin typeface="Tahoma"/>
                <a:ea typeface="Tahoma"/>
                <a:cs typeface="Tahoma"/>
                <a:sym typeface="Tahoma"/>
              </a:rPr>
              <a:t>, </a:t>
            </a:r>
            <a:r>
              <a:rPr i="1" lang="en-US" sz="2199" u="none" cap="none" strike="noStrike">
                <a:solidFill>
                  <a:srgbClr val="FFFFFF"/>
                </a:solidFill>
                <a:latin typeface="Tahoma"/>
                <a:ea typeface="Tahoma"/>
                <a:cs typeface="Tahoma"/>
                <a:sym typeface="Tahoma"/>
              </a:rPr>
              <a:t>The Kursk submarine disaster in view of resilience assessment</a:t>
            </a:r>
            <a:r>
              <a:rPr i="0" lang="en-US" sz="2199" u="none" cap="none" strike="noStrike">
                <a:solidFill>
                  <a:srgbClr val="FFFFFF"/>
                </a:solidFill>
                <a:latin typeface="Tahoma"/>
                <a:ea typeface="Tahoma"/>
                <a:cs typeface="Tahoma"/>
                <a:sym typeface="Tahoma"/>
              </a:rPr>
              <a:t>,  Safety and Reliability – Safe Societies in a Changing World – Haugen et al. (Eds), Taylor &amp; Francis. Retrieved from </a:t>
            </a:r>
            <a:r>
              <a:rPr i="0" lang="en-US" sz="2199" u="sng" cap="none" strike="noStrike">
                <a:solidFill>
                  <a:srgbClr val="17C0FF"/>
                </a:solidFill>
                <a:latin typeface="Tahoma"/>
                <a:ea typeface="Tahoma"/>
                <a:cs typeface="Tahoma"/>
                <a:sym typeface="Tahoma"/>
                <a:hlinkClick r:id="rId6">
                  <a:extLst>
                    <a:ext uri="{A12FA001-AC4F-418D-AE19-62706E023703}">
                      <ahyp:hlinkClr val="tx"/>
                    </a:ext>
                  </a:extLst>
                </a:hlinkClick>
              </a:rPr>
              <a:t>https://www.taylorfrancis.com/reader/read-online/599fe65f-971b-448d-b382-68590051fe04/chapter/pdf?context=ubx</a:t>
            </a:r>
            <a:r>
              <a:rPr i="0" lang="en-US" sz="2199" u="none" cap="none" strike="noStrike">
                <a:solidFill>
                  <a:srgbClr val="FFFFFF"/>
                </a:solidFill>
                <a:latin typeface="Tahoma"/>
                <a:ea typeface="Tahoma"/>
                <a:cs typeface="Tahoma"/>
                <a:sym typeface="Tahoma"/>
              </a:rPr>
              <a:t>.</a:t>
            </a:r>
            <a:endParaRPr>
              <a:latin typeface="Tahoma"/>
              <a:ea typeface="Tahoma"/>
              <a:cs typeface="Tahoma"/>
              <a:sym typeface="Tahoma"/>
            </a:endParaRPr>
          </a:p>
          <a:p>
            <a:pPr indent="-237490" lvl="1" marL="474979" marR="0" rtl="0" algn="l">
              <a:lnSpc>
                <a:spcPct val="140018"/>
              </a:lnSpc>
              <a:spcBef>
                <a:spcPts val="0"/>
              </a:spcBef>
              <a:spcAft>
                <a:spcPts val="0"/>
              </a:spcAft>
              <a:buClr>
                <a:srgbClr val="FFFFFF"/>
              </a:buClr>
              <a:buSzPts val="2199"/>
              <a:buFont typeface="Arial"/>
              <a:buChar char="•"/>
            </a:pPr>
            <a:r>
              <a:rPr b="1" i="0" lang="en-US" sz="2199" u="none" cap="none" strike="noStrike">
                <a:solidFill>
                  <a:srgbClr val="FFFFFF"/>
                </a:solidFill>
                <a:latin typeface="Tahoma"/>
                <a:ea typeface="Tahoma"/>
                <a:cs typeface="Tahoma"/>
                <a:sym typeface="Tahoma"/>
              </a:rPr>
              <a:t>Matos, H., Ngwa, A. N., Chaudhary, B., &amp; Shukla, A. (2024)</a:t>
            </a:r>
            <a:r>
              <a:rPr i="0" lang="en-US" sz="2199" u="none" cap="none" strike="noStrike">
                <a:solidFill>
                  <a:srgbClr val="FFFFFF"/>
                </a:solidFill>
                <a:latin typeface="Tahoma"/>
                <a:ea typeface="Tahoma"/>
                <a:cs typeface="Tahoma"/>
                <a:sym typeface="Tahoma"/>
              </a:rPr>
              <a:t>. </a:t>
            </a:r>
            <a:r>
              <a:rPr i="1" lang="en-US" sz="2199" u="none" cap="none" strike="noStrike">
                <a:solidFill>
                  <a:srgbClr val="FFFFFF"/>
                </a:solidFill>
                <a:latin typeface="Tahoma"/>
                <a:ea typeface="Tahoma"/>
                <a:cs typeface="Tahoma"/>
                <a:sym typeface="Tahoma"/>
              </a:rPr>
              <a:t>Review of Implosion Design Considerations for Underwater Composite Pressure Vessels</a:t>
            </a:r>
            <a:r>
              <a:rPr i="0" lang="en-US" sz="2199" u="none" cap="none" strike="noStrike">
                <a:solidFill>
                  <a:srgbClr val="FFFFFF"/>
                </a:solidFill>
                <a:latin typeface="Tahoma"/>
                <a:ea typeface="Tahoma"/>
                <a:cs typeface="Tahoma"/>
                <a:sym typeface="Tahoma"/>
              </a:rPr>
              <a:t>., Journal of Marine Science and Engineering, 12(9), 1468. DOI:</a:t>
            </a:r>
            <a:r>
              <a:rPr i="0" lang="en-US" sz="2199" u="none" cap="none" strike="noStrike">
                <a:solidFill>
                  <a:srgbClr val="2D8BBA"/>
                </a:solidFill>
                <a:latin typeface="Tahoma"/>
                <a:ea typeface="Tahoma"/>
                <a:cs typeface="Tahoma"/>
                <a:sym typeface="Tahoma"/>
              </a:rPr>
              <a:t> </a:t>
            </a:r>
            <a:r>
              <a:rPr i="0" lang="en-US" sz="2199" u="sng" cap="none" strike="noStrike">
                <a:solidFill>
                  <a:srgbClr val="17C0FF"/>
                </a:solidFill>
                <a:latin typeface="Tahoma"/>
                <a:ea typeface="Tahoma"/>
                <a:cs typeface="Tahoma"/>
                <a:sym typeface="Tahoma"/>
                <a:hlinkClick r:id="rId7">
                  <a:extLst>
                    <a:ext uri="{A12FA001-AC4F-418D-AE19-62706E023703}">
                      <ahyp:hlinkClr val="tx"/>
                    </a:ext>
                  </a:extLst>
                </a:hlinkClick>
              </a:rPr>
              <a:t>https://doi.org/10.3390/jmse12091468</a:t>
            </a:r>
            <a:r>
              <a:rPr i="0" lang="en-US" sz="2199" u="none" cap="none" strike="noStrike">
                <a:solidFill>
                  <a:srgbClr val="17C0FF"/>
                </a:solidFill>
                <a:latin typeface="Tahoma"/>
                <a:ea typeface="Tahoma"/>
                <a:cs typeface="Tahoma"/>
                <a:sym typeface="Tahoma"/>
              </a:rPr>
              <a:t>.</a:t>
            </a:r>
            <a:endParaRPr>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564" name="Shape 564"/>
        <p:cNvGrpSpPr/>
        <p:nvPr/>
      </p:nvGrpSpPr>
      <p:grpSpPr>
        <a:xfrm>
          <a:off x="0" y="0"/>
          <a:ext cx="0" cy="0"/>
          <a:chOff x="0" y="0"/>
          <a:chExt cx="0" cy="0"/>
        </a:xfrm>
      </p:grpSpPr>
      <p:grpSp>
        <p:nvGrpSpPr>
          <p:cNvPr id="565" name="Google Shape;565;p19"/>
          <p:cNvGrpSpPr/>
          <p:nvPr/>
        </p:nvGrpSpPr>
        <p:grpSpPr>
          <a:xfrm>
            <a:off x="-1357611" y="-1286368"/>
            <a:ext cx="3086100" cy="3086100"/>
            <a:chOff x="0" y="0"/>
            <a:chExt cx="812800" cy="812800"/>
          </a:xfrm>
        </p:grpSpPr>
        <p:sp>
          <p:nvSpPr>
            <p:cNvPr id="566" name="Google Shape;56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DE0E6"/>
                </a:gs>
                <a:gs pos="100000">
                  <a:srgbClr val="004AAD"/>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8" name="Google Shape;568;p19"/>
          <p:cNvSpPr txBox="1"/>
          <p:nvPr/>
        </p:nvSpPr>
        <p:spPr>
          <a:xfrm>
            <a:off x="1885863" y="3538238"/>
            <a:ext cx="14516400" cy="39126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25721" u="none" cap="none" strike="noStrike">
                <a:solidFill>
                  <a:srgbClr val="17C0FF"/>
                </a:solidFill>
                <a:latin typeface="Anton"/>
                <a:ea typeface="Anton"/>
                <a:cs typeface="Anton"/>
                <a:sym typeface="Anton"/>
              </a:rPr>
              <a:t>THANK YOU</a:t>
            </a:r>
            <a:endParaRPr/>
          </a:p>
        </p:txBody>
      </p:sp>
      <p:sp>
        <p:nvSpPr>
          <p:cNvPr id="569" name="Google Shape;569;p19"/>
          <p:cNvSpPr txBox="1"/>
          <p:nvPr/>
        </p:nvSpPr>
        <p:spPr>
          <a:xfrm>
            <a:off x="2750074" y="7337582"/>
            <a:ext cx="7680300" cy="430500"/>
          </a:xfrm>
          <a:prstGeom prst="rect">
            <a:avLst/>
          </a:prstGeom>
          <a:noFill/>
          <a:ln>
            <a:noFill/>
          </a:ln>
        </p:spPr>
        <p:txBody>
          <a:bodyPr anchorCtr="0" anchor="t" bIns="0" lIns="0" spcFirstLastPara="1" rIns="0" wrap="square" tIns="0">
            <a:spAutoFit/>
          </a:bodyPr>
          <a:lstStyle/>
          <a:p>
            <a:pPr indent="0" lvl="0" marL="0" marR="0" rtl="0" algn="l">
              <a:lnSpc>
                <a:spcPct val="140042"/>
              </a:lnSpc>
              <a:spcBef>
                <a:spcPts val="0"/>
              </a:spcBef>
              <a:spcAft>
                <a:spcPts val="0"/>
              </a:spcAft>
              <a:buNone/>
            </a:pPr>
            <a:r>
              <a:rPr b="1" i="0" lang="en-US" sz="2797" u="none" cap="none" strike="noStrike">
                <a:solidFill>
                  <a:srgbClr val="FFFFFF"/>
                </a:solidFill>
                <a:latin typeface="Tahoma"/>
                <a:ea typeface="Tahoma"/>
                <a:cs typeface="Tahoma"/>
                <a:sym typeface="Tahoma"/>
              </a:rPr>
              <a:t>2024 Reliability </a:t>
            </a:r>
            <a:r>
              <a:rPr b="1" lang="en-US" sz="2797">
                <a:solidFill>
                  <a:srgbClr val="FFFFFF"/>
                </a:solidFill>
                <a:latin typeface="Tahoma"/>
                <a:ea typeface="Tahoma"/>
                <a:cs typeface="Tahoma"/>
                <a:sym typeface="Tahoma"/>
              </a:rPr>
              <a:t>Assignment</a:t>
            </a:r>
            <a:endParaRPr>
              <a:latin typeface="Tahoma"/>
              <a:ea typeface="Tahoma"/>
              <a:cs typeface="Tahoma"/>
              <a:sym typeface="Tahoma"/>
            </a:endParaRPr>
          </a:p>
        </p:txBody>
      </p:sp>
      <p:grpSp>
        <p:nvGrpSpPr>
          <p:cNvPr id="570" name="Google Shape;570;p19"/>
          <p:cNvGrpSpPr/>
          <p:nvPr/>
        </p:nvGrpSpPr>
        <p:grpSpPr>
          <a:xfrm>
            <a:off x="743479" y="690861"/>
            <a:ext cx="1191540" cy="1191540"/>
            <a:chOff x="0" y="0"/>
            <a:chExt cx="812800" cy="812800"/>
          </a:xfrm>
        </p:grpSpPr>
        <p:sp>
          <p:nvSpPr>
            <p:cNvPr id="571" name="Google Shape;571;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DE0E6"/>
                </a:gs>
                <a:gs pos="100000">
                  <a:srgbClr val="004AAD"/>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3" name="Google Shape;573;p19"/>
          <p:cNvGrpSpPr/>
          <p:nvPr/>
        </p:nvGrpSpPr>
        <p:grpSpPr>
          <a:xfrm>
            <a:off x="16241813" y="8802151"/>
            <a:ext cx="3086100" cy="3086100"/>
            <a:chOff x="0" y="0"/>
            <a:chExt cx="812800" cy="812800"/>
          </a:xfrm>
        </p:grpSpPr>
        <p:sp>
          <p:nvSpPr>
            <p:cNvPr id="574" name="Google Shape;574;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DE0E6"/>
                </a:gs>
                <a:gs pos="100000">
                  <a:srgbClr val="004AAD"/>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6" name="Google Shape;576;p19"/>
          <p:cNvGrpSpPr/>
          <p:nvPr/>
        </p:nvGrpSpPr>
        <p:grpSpPr>
          <a:xfrm>
            <a:off x="16241813" y="8440825"/>
            <a:ext cx="1191540" cy="1191540"/>
            <a:chOff x="0" y="0"/>
            <a:chExt cx="812800" cy="812800"/>
          </a:xfrm>
        </p:grpSpPr>
        <p:sp>
          <p:nvSpPr>
            <p:cNvPr id="577" name="Google Shape;577;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DE0E6"/>
                </a:gs>
                <a:gs pos="100000">
                  <a:srgbClr val="004AAD"/>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9"/>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9" name="Google Shape;579;p19"/>
          <p:cNvGrpSpPr/>
          <p:nvPr/>
        </p:nvGrpSpPr>
        <p:grpSpPr>
          <a:xfrm>
            <a:off x="828916" y="9058516"/>
            <a:ext cx="399568" cy="399568"/>
            <a:chOff x="0" y="0"/>
            <a:chExt cx="812800" cy="812800"/>
          </a:xfrm>
        </p:grpSpPr>
        <p:sp>
          <p:nvSpPr>
            <p:cNvPr id="580" name="Google Shape;580;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DE0E6"/>
                </a:gs>
                <a:gs pos="100000">
                  <a:srgbClr val="004AAD"/>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9"/>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2" name="Google Shape;582;p19"/>
          <p:cNvGrpSpPr/>
          <p:nvPr/>
        </p:nvGrpSpPr>
        <p:grpSpPr>
          <a:xfrm>
            <a:off x="16402137" y="1525959"/>
            <a:ext cx="712885" cy="712885"/>
            <a:chOff x="0" y="0"/>
            <a:chExt cx="812800" cy="812800"/>
          </a:xfrm>
        </p:grpSpPr>
        <p:sp>
          <p:nvSpPr>
            <p:cNvPr id="583" name="Google Shape;583;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DE0E6"/>
                </a:gs>
                <a:gs pos="100000">
                  <a:srgbClr val="004AAD"/>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9"/>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5" name="Google Shape;585;p19"/>
          <p:cNvGrpSpPr/>
          <p:nvPr/>
        </p:nvGrpSpPr>
        <p:grpSpPr>
          <a:xfrm>
            <a:off x="12175205" y="2609822"/>
            <a:ext cx="3438827" cy="823642"/>
            <a:chOff x="0" y="-47625"/>
            <a:chExt cx="1895622" cy="454025"/>
          </a:xfrm>
        </p:grpSpPr>
        <p:sp>
          <p:nvSpPr>
            <p:cNvPr id="586" name="Google Shape;586;p19"/>
            <p:cNvSpPr/>
            <p:nvPr/>
          </p:nvSpPr>
          <p:spPr>
            <a:xfrm>
              <a:off x="0" y="0"/>
              <a:ext cx="1895622" cy="406400"/>
            </a:xfrm>
            <a:custGeom>
              <a:rect b="b" l="l" r="r" t="t"/>
              <a:pathLst>
                <a:path extrusionOk="0" h="406400" w="1895622">
                  <a:moveTo>
                    <a:pt x="1692422" y="0"/>
                  </a:moveTo>
                  <a:cubicBezTo>
                    <a:pt x="1804646" y="0"/>
                    <a:pt x="1895622" y="90976"/>
                    <a:pt x="1895622" y="203200"/>
                  </a:cubicBezTo>
                  <a:cubicBezTo>
                    <a:pt x="1895622" y="315424"/>
                    <a:pt x="1804646" y="406400"/>
                    <a:pt x="1692422" y="406400"/>
                  </a:cubicBezTo>
                  <a:lnTo>
                    <a:pt x="203200" y="406400"/>
                  </a:lnTo>
                  <a:cubicBezTo>
                    <a:pt x="90976" y="406400"/>
                    <a:pt x="0" y="315424"/>
                    <a:pt x="0" y="203200"/>
                  </a:cubicBezTo>
                  <a:cubicBezTo>
                    <a:pt x="0" y="90976"/>
                    <a:pt x="90976" y="0"/>
                    <a:pt x="203200" y="0"/>
                  </a:cubicBezTo>
                  <a:close/>
                </a:path>
              </a:pathLst>
            </a:custGeom>
            <a:gradFill>
              <a:gsLst>
                <a:gs pos="0">
                  <a:srgbClr val="5DE0E6"/>
                </a:gs>
                <a:gs pos="100000">
                  <a:srgbClr val="004AAD"/>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9"/>
            <p:cNvSpPr txBox="1"/>
            <p:nvPr/>
          </p:nvSpPr>
          <p:spPr>
            <a:xfrm>
              <a:off x="0" y="-47625"/>
              <a:ext cx="1895622" cy="454025"/>
            </a:xfrm>
            <a:prstGeom prst="rect">
              <a:avLst/>
            </a:prstGeom>
            <a:noFill/>
            <a:ln>
              <a:noFill/>
            </a:ln>
          </p:spPr>
          <p:txBody>
            <a:bodyPr anchorCtr="0" anchor="ctr" bIns="31675" lIns="31675" spcFirstLastPara="1" rIns="31675" wrap="square" tIns="31675">
              <a:noAutofit/>
            </a:bodyPr>
            <a:lstStyle/>
            <a:p>
              <a:pPr indent="0" lvl="0" marL="0" marR="0" rtl="0" algn="ctr">
                <a:lnSpc>
                  <a:spcPct val="17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8" name="Google Shape;588;p19"/>
          <p:cNvSpPr txBox="1"/>
          <p:nvPr/>
        </p:nvSpPr>
        <p:spPr>
          <a:xfrm>
            <a:off x="12344237" y="2786793"/>
            <a:ext cx="3100800" cy="485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154" u="none" cap="none" strike="noStrike">
                <a:solidFill>
                  <a:srgbClr val="FFFFFF"/>
                </a:solidFill>
                <a:latin typeface="Tahoma"/>
                <a:ea typeface="Tahoma"/>
                <a:cs typeface="Tahoma"/>
                <a:sym typeface="Tahoma"/>
              </a:rPr>
              <a:t>Q &amp; A</a:t>
            </a:r>
            <a:endParaRPr>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98" name="Shape 98"/>
        <p:cNvGrpSpPr/>
        <p:nvPr/>
      </p:nvGrpSpPr>
      <p:grpSpPr>
        <a:xfrm>
          <a:off x="0" y="0"/>
          <a:ext cx="0" cy="0"/>
          <a:chOff x="0" y="0"/>
          <a:chExt cx="0" cy="0"/>
        </a:xfrm>
      </p:grpSpPr>
      <p:cxnSp>
        <p:nvCxnSpPr>
          <p:cNvPr id="99" name="Google Shape;99;p2"/>
          <p:cNvCxnSpPr/>
          <p:nvPr/>
        </p:nvCxnSpPr>
        <p:spPr>
          <a:xfrm>
            <a:off x="-886757" y="5074942"/>
            <a:ext cx="20061513" cy="0"/>
          </a:xfrm>
          <a:prstGeom prst="straightConnector1">
            <a:avLst/>
          </a:prstGeom>
          <a:noFill/>
          <a:ln cap="flat" cmpd="sng" w="28575">
            <a:solidFill>
              <a:srgbClr val="12F1FF"/>
            </a:solidFill>
            <a:prstDash val="solid"/>
            <a:round/>
            <a:headEnd len="sm" w="sm" type="none"/>
            <a:tailEnd len="sm" w="sm" type="none"/>
          </a:ln>
        </p:spPr>
      </p:cxnSp>
      <p:grpSp>
        <p:nvGrpSpPr>
          <p:cNvPr id="100" name="Google Shape;100;p2"/>
          <p:cNvGrpSpPr/>
          <p:nvPr/>
        </p:nvGrpSpPr>
        <p:grpSpPr>
          <a:xfrm>
            <a:off x="5930165" y="4823914"/>
            <a:ext cx="502056" cy="502056"/>
            <a:chOff x="0" y="0"/>
            <a:chExt cx="812800" cy="812800"/>
          </a:xfrm>
        </p:grpSpPr>
        <p:sp>
          <p:nvSpPr>
            <p:cNvPr id="101" name="Google Shape;101;p2"/>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02" name="Google Shape;102;p2"/>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2"/>
          <p:cNvGrpSpPr/>
          <p:nvPr/>
        </p:nvGrpSpPr>
        <p:grpSpPr>
          <a:xfrm>
            <a:off x="2227066" y="4823914"/>
            <a:ext cx="502056" cy="502056"/>
            <a:chOff x="0" y="0"/>
            <a:chExt cx="812800" cy="812800"/>
          </a:xfrm>
        </p:grpSpPr>
        <p:sp>
          <p:nvSpPr>
            <p:cNvPr id="104" name="Google Shape;104;p2"/>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05" name="Google Shape;105;p2"/>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2"/>
          <p:cNvGrpSpPr/>
          <p:nvPr/>
        </p:nvGrpSpPr>
        <p:grpSpPr>
          <a:xfrm>
            <a:off x="9653627" y="4823914"/>
            <a:ext cx="502056" cy="502056"/>
            <a:chOff x="0" y="0"/>
            <a:chExt cx="812800" cy="812800"/>
          </a:xfrm>
        </p:grpSpPr>
        <p:sp>
          <p:nvSpPr>
            <p:cNvPr id="107" name="Google Shape;107;p2"/>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08" name="Google Shape;108;p2"/>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2"/>
          <p:cNvGrpSpPr/>
          <p:nvPr/>
        </p:nvGrpSpPr>
        <p:grpSpPr>
          <a:xfrm>
            <a:off x="13396139" y="4823914"/>
            <a:ext cx="502056" cy="502056"/>
            <a:chOff x="0" y="0"/>
            <a:chExt cx="812800" cy="812800"/>
          </a:xfrm>
        </p:grpSpPr>
        <p:sp>
          <p:nvSpPr>
            <p:cNvPr id="110" name="Google Shape;110;p2"/>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11" name="Google Shape;111;p2"/>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2" name="Google Shape;112;p2"/>
          <p:cNvSpPr txBox="1"/>
          <p:nvPr/>
        </p:nvSpPr>
        <p:spPr>
          <a:xfrm>
            <a:off x="4732501" y="1678839"/>
            <a:ext cx="8823000" cy="2687400"/>
          </a:xfrm>
          <a:prstGeom prst="rect">
            <a:avLst/>
          </a:prstGeom>
          <a:noFill/>
          <a:ln>
            <a:noFill/>
          </a:ln>
        </p:spPr>
        <p:txBody>
          <a:bodyPr anchorCtr="0" anchor="t" bIns="0" lIns="0" spcFirstLastPara="1" rIns="0" wrap="square" tIns="0">
            <a:spAutoFit/>
          </a:bodyPr>
          <a:lstStyle/>
          <a:p>
            <a:pPr indent="0" lvl="1" marL="0" marR="0" rtl="0" algn="ctr">
              <a:lnSpc>
                <a:spcPct val="97000"/>
              </a:lnSpc>
              <a:spcBef>
                <a:spcPts val="0"/>
              </a:spcBef>
              <a:spcAft>
                <a:spcPts val="0"/>
              </a:spcAft>
              <a:buNone/>
            </a:pPr>
            <a:r>
              <a:rPr b="1" i="0" lang="en-US" sz="9000" u="none" cap="none" strike="noStrike">
                <a:solidFill>
                  <a:srgbClr val="12F1FF"/>
                </a:solidFill>
                <a:latin typeface="Tahoma"/>
                <a:ea typeface="Tahoma"/>
                <a:cs typeface="Tahoma"/>
                <a:sym typeface="Tahoma"/>
              </a:rPr>
              <a:t>ΔΟΜΗ ΠΑΡΟΥΣΙΑΣΗΣ</a:t>
            </a:r>
            <a:endParaRPr>
              <a:latin typeface="Tahoma"/>
              <a:ea typeface="Tahoma"/>
              <a:cs typeface="Tahoma"/>
              <a:sym typeface="Tahoma"/>
            </a:endParaRPr>
          </a:p>
        </p:txBody>
      </p:sp>
      <p:sp>
        <p:nvSpPr>
          <p:cNvPr id="113" name="Google Shape;113;p2"/>
          <p:cNvSpPr txBox="1"/>
          <p:nvPr/>
        </p:nvSpPr>
        <p:spPr>
          <a:xfrm>
            <a:off x="2227066"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01</a:t>
            </a:r>
            <a:endParaRPr>
              <a:latin typeface="Tahoma"/>
              <a:ea typeface="Tahoma"/>
              <a:cs typeface="Tahoma"/>
              <a:sym typeface="Tahoma"/>
            </a:endParaRPr>
          </a:p>
        </p:txBody>
      </p:sp>
      <p:sp>
        <p:nvSpPr>
          <p:cNvPr id="114" name="Google Shape;114;p2"/>
          <p:cNvSpPr txBox="1"/>
          <p:nvPr/>
        </p:nvSpPr>
        <p:spPr>
          <a:xfrm>
            <a:off x="5948468"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02</a:t>
            </a:r>
            <a:endParaRPr>
              <a:latin typeface="Tahoma"/>
              <a:ea typeface="Tahoma"/>
              <a:cs typeface="Tahoma"/>
              <a:sym typeface="Tahoma"/>
            </a:endParaRPr>
          </a:p>
        </p:txBody>
      </p:sp>
      <p:sp>
        <p:nvSpPr>
          <p:cNvPr id="115" name="Google Shape;115;p2"/>
          <p:cNvSpPr txBox="1"/>
          <p:nvPr/>
        </p:nvSpPr>
        <p:spPr>
          <a:xfrm>
            <a:off x="2227066" y="6390741"/>
            <a:ext cx="2646600" cy="2797200"/>
          </a:xfrm>
          <a:prstGeom prst="rect">
            <a:avLst/>
          </a:prstGeom>
          <a:noFill/>
          <a:ln>
            <a:noFill/>
          </a:ln>
        </p:spPr>
        <p:txBody>
          <a:bodyPr anchorCtr="0" anchor="t" bIns="0" lIns="0" spcFirstLastPara="1" rIns="0" wrap="square" tIns="0">
            <a:spAutoFit/>
          </a:bodyPr>
          <a:lstStyle/>
          <a:p>
            <a:pPr indent="0" lvl="0" marL="0" marR="0" rtl="0" algn="l">
              <a:lnSpc>
                <a:spcPct val="156017"/>
              </a:lnSpc>
              <a:spcBef>
                <a:spcPts val="0"/>
              </a:spcBef>
              <a:spcAft>
                <a:spcPts val="0"/>
              </a:spcAft>
              <a:buNone/>
            </a:pPr>
            <a:r>
              <a:rPr i="0" lang="en-US" sz="3199" u="none" cap="none" strike="noStrike">
                <a:solidFill>
                  <a:srgbClr val="A5E9FE"/>
                </a:solidFill>
                <a:latin typeface="Tahoma"/>
                <a:ea typeface="Tahoma"/>
                <a:cs typeface="Tahoma"/>
                <a:sym typeface="Tahoma"/>
              </a:rPr>
              <a:t>Εισαγωγή στην Αξιοπιστία Υποβρυχίων</a:t>
            </a:r>
            <a:endParaRPr>
              <a:latin typeface="Tahoma"/>
              <a:ea typeface="Tahoma"/>
              <a:cs typeface="Tahoma"/>
              <a:sym typeface="Tahoma"/>
            </a:endParaRPr>
          </a:p>
        </p:txBody>
      </p:sp>
      <p:sp>
        <p:nvSpPr>
          <p:cNvPr id="116" name="Google Shape;116;p2"/>
          <p:cNvSpPr txBox="1"/>
          <p:nvPr/>
        </p:nvSpPr>
        <p:spPr>
          <a:xfrm>
            <a:off x="5948468" y="6390741"/>
            <a:ext cx="2733000" cy="1260600"/>
          </a:xfrm>
          <a:prstGeom prst="rect">
            <a:avLst/>
          </a:prstGeom>
          <a:noFill/>
          <a:ln>
            <a:noFill/>
          </a:ln>
        </p:spPr>
        <p:txBody>
          <a:bodyPr anchorCtr="0" anchor="t" bIns="0" lIns="0" spcFirstLastPara="1" rIns="0" wrap="square" tIns="0">
            <a:spAutoFit/>
          </a:bodyPr>
          <a:lstStyle/>
          <a:p>
            <a:pPr indent="0" lvl="0" marL="0" marR="0" rtl="0" algn="l">
              <a:lnSpc>
                <a:spcPct val="156017"/>
              </a:lnSpc>
              <a:spcBef>
                <a:spcPts val="0"/>
              </a:spcBef>
              <a:spcAft>
                <a:spcPts val="0"/>
              </a:spcAft>
              <a:buNone/>
            </a:pPr>
            <a:r>
              <a:rPr i="0" lang="en-US" sz="3199" u="none" cap="none" strike="noStrike">
                <a:solidFill>
                  <a:srgbClr val="A5E9FE"/>
                </a:solidFill>
                <a:latin typeface="Tahoma"/>
                <a:ea typeface="Tahoma"/>
                <a:cs typeface="Tahoma"/>
                <a:sym typeface="Tahoma"/>
              </a:rPr>
              <a:t>Kursk case study</a:t>
            </a:r>
            <a:endParaRPr>
              <a:latin typeface="Tahoma"/>
              <a:ea typeface="Tahoma"/>
              <a:cs typeface="Tahoma"/>
              <a:sym typeface="Tahoma"/>
            </a:endParaRPr>
          </a:p>
        </p:txBody>
      </p:sp>
      <p:sp>
        <p:nvSpPr>
          <p:cNvPr id="117" name="Google Shape;117;p2"/>
          <p:cNvSpPr txBox="1"/>
          <p:nvPr/>
        </p:nvSpPr>
        <p:spPr>
          <a:xfrm>
            <a:off x="9671930"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03</a:t>
            </a:r>
            <a:endParaRPr>
              <a:latin typeface="Tahoma"/>
              <a:ea typeface="Tahoma"/>
              <a:cs typeface="Tahoma"/>
              <a:sym typeface="Tahoma"/>
            </a:endParaRPr>
          </a:p>
        </p:txBody>
      </p:sp>
      <p:sp>
        <p:nvSpPr>
          <p:cNvPr id="118" name="Google Shape;118;p2"/>
          <p:cNvSpPr txBox="1"/>
          <p:nvPr/>
        </p:nvSpPr>
        <p:spPr>
          <a:xfrm>
            <a:off x="9671930" y="6390741"/>
            <a:ext cx="2748000" cy="1260600"/>
          </a:xfrm>
          <a:prstGeom prst="rect">
            <a:avLst/>
          </a:prstGeom>
          <a:noFill/>
          <a:ln>
            <a:noFill/>
          </a:ln>
        </p:spPr>
        <p:txBody>
          <a:bodyPr anchorCtr="0" anchor="t" bIns="0" lIns="0" spcFirstLastPara="1" rIns="0" wrap="square" tIns="0">
            <a:spAutoFit/>
          </a:bodyPr>
          <a:lstStyle/>
          <a:p>
            <a:pPr indent="0" lvl="0" marL="0" marR="0" rtl="0" algn="l">
              <a:lnSpc>
                <a:spcPct val="156017"/>
              </a:lnSpc>
              <a:spcBef>
                <a:spcPts val="0"/>
              </a:spcBef>
              <a:spcAft>
                <a:spcPts val="0"/>
              </a:spcAft>
              <a:buNone/>
            </a:pPr>
            <a:r>
              <a:rPr i="0" lang="en-US" sz="3199" u="none" cap="none" strike="noStrike">
                <a:solidFill>
                  <a:srgbClr val="A5E9FE"/>
                </a:solidFill>
                <a:latin typeface="Tahoma"/>
                <a:ea typeface="Tahoma"/>
                <a:cs typeface="Tahoma"/>
                <a:sym typeface="Tahoma"/>
              </a:rPr>
              <a:t>Titan case study</a:t>
            </a:r>
            <a:endParaRPr>
              <a:latin typeface="Tahoma"/>
              <a:ea typeface="Tahoma"/>
              <a:cs typeface="Tahoma"/>
              <a:sym typeface="Tahoma"/>
            </a:endParaRPr>
          </a:p>
        </p:txBody>
      </p:sp>
      <p:sp>
        <p:nvSpPr>
          <p:cNvPr id="119" name="Google Shape;119;p2"/>
          <p:cNvSpPr txBox="1"/>
          <p:nvPr/>
        </p:nvSpPr>
        <p:spPr>
          <a:xfrm>
            <a:off x="13414442"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04</a:t>
            </a:r>
            <a:endParaRPr>
              <a:latin typeface="Tahoma"/>
              <a:ea typeface="Tahoma"/>
              <a:cs typeface="Tahoma"/>
              <a:sym typeface="Tahoma"/>
            </a:endParaRPr>
          </a:p>
        </p:txBody>
      </p:sp>
      <p:sp>
        <p:nvSpPr>
          <p:cNvPr id="120" name="Google Shape;120;p2"/>
          <p:cNvSpPr txBox="1"/>
          <p:nvPr/>
        </p:nvSpPr>
        <p:spPr>
          <a:xfrm>
            <a:off x="13414442" y="6390741"/>
            <a:ext cx="2646600" cy="2028900"/>
          </a:xfrm>
          <a:prstGeom prst="rect">
            <a:avLst/>
          </a:prstGeom>
          <a:noFill/>
          <a:ln>
            <a:noFill/>
          </a:ln>
        </p:spPr>
        <p:txBody>
          <a:bodyPr anchorCtr="0" anchor="t" bIns="0" lIns="0" spcFirstLastPara="1" rIns="0" wrap="square" tIns="0">
            <a:spAutoFit/>
          </a:bodyPr>
          <a:lstStyle/>
          <a:p>
            <a:pPr indent="0" lvl="0" marL="0" marR="0" rtl="0" algn="l">
              <a:lnSpc>
                <a:spcPct val="156017"/>
              </a:lnSpc>
              <a:spcBef>
                <a:spcPts val="0"/>
              </a:spcBef>
              <a:spcAft>
                <a:spcPts val="0"/>
              </a:spcAft>
              <a:buNone/>
            </a:pPr>
            <a:r>
              <a:rPr i="0" lang="en-US" sz="3199" u="none" cap="none" strike="noStrike">
                <a:solidFill>
                  <a:srgbClr val="A5E9FE"/>
                </a:solidFill>
                <a:latin typeface="Tahoma"/>
                <a:ea typeface="Tahoma"/>
                <a:cs typeface="Tahoma"/>
                <a:sym typeface="Tahoma"/>
              </a:rPr>
              <a:t>Μέλλον στην Αξιοπιστία Υποβρυχίων</a:t>
            </a:r>
            <a:endParaRPr>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124" name="Shape 124"/>
        <p:cNvGrpSpPr/>
        <p:nvPr/>
      </p:nvGrpSpPr>
      <p:grpSpPr>
        <a:xfrm>
          <a:off x="0" y="0"/>
          <a:ext cx="0" cy="0"/>
          <a:chOff x="0" y="0"/>
          <a:chExt cx="0" cy="0"/>
        </a:xfrm>
      </p:grpSpPr>
      <p:cxnSp>
        <p:nvCxnSpPr>
          <p:cNvPr id="125" name="Google Shape;125;p3"/>
          <p:cNvCxnSpPr/>
          <p:nvPr/>
        </p:nvCxnSpPr>
        <p:spPr>
          <a:xfrm>
            <a:off x="-886757" y="5074942"/>
            <a:ext cx="20061513" cy="0"/>
          </a:xfrm>
          <a:prstGeom prst="straightConnector1">
            <a:avLst/>
          </a:prstGeom>
          <a:noFill/>
          <a:ln cap="flat" cmpd="sng" w="28575">
            <a:solidFill>
              <a:srgbClr val="12F1FF"/>
            </a:solidFill>
            <a:prstDash val="solid"/>
            <a:round/>
            <a:headEnd len="sm" w="sm" type="none"/>
            <a:tailEnd len="sm" w="sm" type="none"/>
          </a:ln>
        </p:spPr>
      </p:cxnSp>
      <p:grpSp>
        <p:nvGrpSpPr>
          <p:cNvPr id="126" name="Google Shape;126;p3"/>
          <p:cNvGrpSpPr/>
          <p:nvPr/>
        </p:nvGrpSpPr>
        <p:grpSpPr>
          <a:xfrm>
            <a:off x="2227066" y="4633075"/>
            <a:ext cx="883735" cy="883735"/>
            <a:chOff x="0" y="0"/>
            <a:chExt cx="812800" cy="812800"/>
          </a:xfrm>
        </p:grpSpPr>
        <p:sp>
          <p:nvSpPr>
            <p:cNvPr id="127" name="Google Shape;127;p3"/>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28" name="Google Shape;128;p3"/>
            <p:cNvSpPr txBox="1"/>
            <p:nvPr/>
          </p:nvSpPr>
          <p:spPr>
            <a:xfrm>
              <a:off x="190500" y="257175"/>
              <a:ext cx="431800" cy="365125"/>
            </a:xfrm>
            <a:prstGeom prst="rect">
              <a:avLst/>
            </a:prstGeom>
            <a:noFill/>
            <a:ln>
              <a:noFill/>
            </a:ln>
          </p:spPr>
          <p:txBody>
            <a:bodyPr anchorCtr="0" anchor="ctr" bIns="50800" lIns="50800" spcFirstLastPara="1" rIns="50800" wrap="square" tIns="50800">
              <a:noAutofit/>
            </a:bodyPr>
            <a:lstStyle/>
            <a:p>
              <a:pPr indent="0" lvl="0" marL="0" marR="0" rtl="0" algn="ctr">
                <a:lnSpc>
                  <a:spcPct val="240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9" name="Google Shape;129;p3"/>
          <p:cNvSpPr txBox="1"/>
          <p:nvPr/>
        </p:nvSpPr>
        <p:spPr>
          <a:xfrm>
            <a:off x="2227066" y="5359883"/>
            <a:ext cx="2197200" cy="11697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7599" u="none" cap="none" strike="noStrike">
                <a:solidFill>
                  <a:srgbClr val="A5E9FE"/>
                </a:solidFill>
                <a:latin typeface="Tahoma"/>
                <a:ea typeface="Tahoma"/>
                <a:cs typeface="Tahoma"/>
                <a:sym typeface="Tahoma"/>
              </a:rPr>
              <a:t>01</a:t>
            </a:r>
            <a:endParaRPr>
              <a:latin typeface="Tahoma"/>
              <a:ea typeface="Tahoma"/>
              <a:cs typeface="Tahoma"/>
              <a:sym typeface="Tahoma"/>
            </a:endParaRPr>
          </a:p>
        </p:txBody>
      </p:sp>
      <p:grpSp>
        <p:nvGrpSpPr>
          <p:cNvPr id="130" name="Google Shape;130;p3"/>
          <p:cNvGrpSpPr/>
          <p:nvPr/>
        </p:nvGrpSpPr>
        <p:grpSpPr>
          <a:xfrm>
            <a:off x="5930165" y="4823914"/>
            <a:ext cx="502056" cy="502056"/>
            <a:chOff x="0" y="0"/>
            <a:chExt cx="812800" cy="812800"/>
          </a:xfrm>
        </p:grpSpPr>
        <p:sp>
          <p:nvSpPr>
            <p:cNvPr id="131" name="Google Shape;131;p3"/>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32" name="Google Shape;132;p3"/>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 name="Google Shape;133;p3"/>
          <p:cNvGrpSpPr/>
          <p:nvPr/>
        </p:nvGrpSpPr>
        <p:grpSpPr>
          <a:xfrm>
            <a:off x="9653627" y="4823914"/>
            <a:ext cx="502056" cy="502056"/>
            <a:chOff x="0" y="0"/>
            <a:chExt cx="812800" cy="812800"/>
          </a:xfrm>
        </p:grpSpPr>
        <p:sp>
          <p:nvSpPr>
            <p:cNvPr id="134" name="Google Shape;134;p3"/>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35" name="Google Shape;135;p3"/>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 name="Google Shape;136;p3"/>
          <p:cNvGrpSpPr/>
          <p:nvPr/>
        </p:nvGrpSpPr>
        <p:grpSpPr>
          <a:xfrm>
            <a:off x="13396139" y="4823914"/>
            <a:ext cx="502056" cy="502056"/>
            <a:chOff x="0" y="0"/>
            <a:chExt cx="812800" cy="812800"/>
          </a:xfrm>
        </p:grpSpPr>
        <p:sp>
          <p:nvSpPr>
            <p:cNvPr id="137" name="Google Shape;137;p3"/>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38" name="Google Shape;138;p3"/>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9" name="Google Shape;139;p3"/>
          <p:cNvSpPr txBox="1"/>
          <p:nvPr/>
        </p:nvSpPr>
        <p:spPr>
          <a:xfrm>
            <a:off x="5948468"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02</a:t>
            </a:r>
            <a:endParaRPr>
              <a:latin typeface="Tahoma"/>
              <a:ea typeface="Tahoma"/>
              <a:cs typeface="Tahoma"/>
              <a:sym typeface="Tahoma"/>
            </a:endParaRPr>
          </a:p>
        </p:txBody>
      </p:sp>
      <p:sp>
        <p:nvSpPr>
          <p:cNvPr id="140" name="Google Shape;140;p3"/>
          <p:cNvSpPr txBox="1"/>
          <p:nvPr/>
        </p:nvSpPr>
        <p:spPr>
          <a:xfrm>
            <a:off x="9671930"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03</a:t>
            </a:r>
            <a:endParaRPr>
              <a:latin typeface="Tahoma"/>
              <a:ea typeface="Tahoma"/>
              <a:cs typeface="Tahoma"/>
              <a:sym typeface="Tahoma"/>
            </a:endParaRPr>
          </a:p>
        </p:txBody>
      </p:sp>
      <p:sp>
        <p:nvSpPr>
          <p:cNvPr id="141" name="Google Shape;141;p3"/>
          <p:cNvSpPr txBox="1"/>
          <p:nvPr/>
        </p:nvSpPr>
        <p:spPr>
          <a:xfrm>
            <a:off x="13414442"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04</a:t>
            </a:r>
            <a:endParaRPr>
              <a:latin typeface="Tahoma"/>
              <a:ea typeface="Tahoma"/>
              <a:cs typeface="Tahoma"/>
              <a:sym typeface="Tahoma"/>
            </a:endParaRPr>
          </a:p>
        </p:txBody>
      </p:sp>
      <p:sp>
        <p:nvSpPr>
          <p:cNvPr id="142" name="Google Shape;142;p3"/>
          <p:cNvSpPr txBox="1"/>
          <p:nvPr/>
        </p:nvSpPr>
        <p:spPr>
          <a:xfrm>
            <a:off x="2227066" y="6390741"/>
            <a:ext cx="2646600" cy="2797200"/>
          </a:xfrm>
          <a:prstGeom prst="rect">
            <a:avLst/>
          </a:prstGeom>
          <a:noFill/>
          <a:ln>
            <a:noFill/>
          </a:ln>
        </p:spPr>
        <p:txBody>
          <a:bodyPr anchorCtr="0" anchor="t" bIns="0" lIns="0" spcFirstLastPara="1" rIns="0" wrap="square" tIns="0">
            <a:spAutoFit/>
          </a:bodyPr>
          <a:lstStyle/>
          <a:p>
            <a:pPr indent="0" lvl="0" marL="0" marR="0" rtl="0" algn="l">
              <a:lnSpc>
                <a:spcPct val="156017"/>
              </a:lnSpc>
              <a:spcBef>
                <a:spcPts val="0"/>
              </a:spcBef>
              <a:spcAft>
                <a:spcPts val="0"/>
              </a:spcAft>
              <a:buNone/>
            </a:pPr>
            <a:r>
              <a:rPr i="0" lang="en-US" sz="3199" u="none" cap="none" strike="noStrike">
                <a:solidFill>
                  <a:srgbClr val="A5E9FE"/>
                </a:solidFill>
                <a:latin typeface="Tahoma"/>
                <a:ea typeface="Tahoma"/>
                <a:cs typeface="Tahoma"/>
                <a:sym typeface="Tahoma"/>
              </a:rPr>
              <a:t>Εισαγωγή στην Αξιοπιστία Υποβρυχίων</a:t>
            </a:r>
            <a:endParaRPr>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146" name="Shape 146"/>
        <p:cNvGrpSpPr/>
        <p:nvPr/>
      </p:nvGrpSpPr>
      <p:grpSpPr>
        <a:xfrm>
          <a:off x="0" y="0"/>
          <a:ext cx="0" cy="0"/>
          <a:chOff x="0" y="0"/>
          <a:chExt cx="0" cy="0"/>
        </a:xfrm>
      </p:grpSpPr>
      <p:grpSp>
        <p:nvGrpSpPr>
          <p:cNvPr id="147" name="Google Shape;147;p4"/>
          <p:cNvGrpSpPr/>
          <p:nvPr/>
        </p:nvGrpSpPr>
        <p:grpSpPr>
          <a:xfrm>
            <a:off x="1045168" y="1528292"/>
            <a:ext cx="5585544" cy="1454285"/>
            <a:chOff x="0" y="-19440"/>
            <a:chExt cx="2065940" cy="537900"/>
          </a:xfrm>
        </p:grpSpPr>
        <p:sp>
          <p:nvSpPr>
            <p:cNvPr id="148" name="Google Shape;148;p4"/>
            <p:cNvSpPr/>
            <p:nvPr/>
          </p:nvSpPr>
          <p:spPr>
            <a:xfrm>
              <a:off x="0" y="0"/>
              <a:ext cx="2065940" cy="490144"/>
            </a:xfrm>
            <a:custGeom>
              <a:rect b="b" l="l" r="r" t="t"/>
              <a:pathLst>
                <a:path extrusionOk="0" h="490144" w="2065940">
                  <a:moveTo>
                    <a:pt x="20791" y="0"/>
                  </a:moveTo>
                  <a:lnTo>
                    <a:pt x="2045149" y="0"/>
                  </a:lnTo>
                  <a:cubicBezTo>
                    <a:pt x="2056632" y="0"/>
                    <a:pt x="2065940" y="9308"/>
                    <a:pt x="2065940" y="20791"/>
                  </a:cubicBezTo>
                  <a:lnTo>
                    <a:pt x="2065940" y="469353"/>
                  </a:lnTo>
                  <a:cubicBezTo>
                    <a:pt x="2065940" y="474867"/>
                    <a:pt x="2063750" y="480156"/>
                    <a:pt x="2059851" y="484055"/>
                  </a:cubicBezTo>
                  <a:cubicBezTo>
                    <a:pt x="2055952" y="487954"/>
                    <a:pt x="2050664" y="490144"/>
                    <a:pt x="2045149" y="490144"/>
                  </a:cubicBezTo>
                  <a:lnTo>
                    <a:pt x="20791" y="490144"/>
                  </a:lnTo>
                  <a:cubicBezTo>
                    <a:pt x="9308" y="490144"/>
                    <a:pt x="0" y="480836"/>
                    <a:pt x="0" y="469353"/>
                  </a:cubicBezTo>
                  <a:lnTo>
                    <a:pt x="0" y="20791"/>
                  </a:lnTo>
                  <a:cubicBezTo>
                    <a:pt x="0" y="9308"/>
                    <a:pt x="9308" y="0"/>
                    <a:pt x="20791" y="0"/>
                  </a:cubicBezTo>
                  <a:close/>
                </a:path>
              </a:pathLst>
            </a:custGeom>
            <a:solidFill>
              <a:srgbClr val="8AB7E2"/>
            </a:solidFill>
            <a:ln cap="sq" cmpd="sng" w="9525">
              <a:solidFill>
                <a:srgbClr val="12F1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txBox="1"/>
            <p:nvPr/>
          </p:nvSpPr>
          <p:spPr>
            <a:xfrm>
              <a:off x="0" y="-19440"/>
              <a:ext cx="2065800" cy="537900"/>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b="1" lang="en-US" sz="2699">
                  <a:latin typeface="Tahoma"/>
                  <a:ea typeface="Tahoma"/>
                  <a:cs typeface="Tahoma"/>
                  <a:sym typeface="Tahoma"/>
                </a:rPr>
                <a:t>ΣΥΣΤ</a:t>
              </a:r>
              <a:r>
                <a:rPr b="1" lang="en-US" sz="2699">
                  <a:latin typeface="Tahoma"/>
                  <a:ea typeface="Tahoma"/>
                  <a:cs typeface="Tahoma"/>
                  <a:sym typeface="Tahoma"/>
                </a:rPr>
                <a:t>ΗΜΑΤΑ ΗΛΕΚΤΡΟΝΙΚΩ</a:t>
              </a:r>
              <a:r>
                <a:rPr b="1" i="0" lang="en-US" sz="2699" u="none" cap="none" strike="noStrike">
                  <a:solidFill>
                    <a:srgbClr val="000000"/>
                  </a:solidFill>
                  <a:latin typeface="Tahoma"/>
                  <a:ea typeface="Tahoma"/>
                  <a:cs typeface="Tahoma"/>
                  <a:sym typeface="Tahoma"/>
                </a:rPr>
                <a:t>Ν &amp; ΕΠΙΚΟΙΝΩΝΙΑΣ</a:t>
              </a:r>
              <a:endParaRPr>
                <a:latin typeface="Tahoma"/>
                <a:ea typeface="Tahoma"/>
                <a:cs typeface="Tahoma"/>
                <a:sym typeface="Tahoma"/>
              </a:endParaRPr>
            </a:p>
          </p:txBody>
        </p:sp>
      </p:grpSp>
      <p:sp>
        <p:nvSpPr>
          <p:cNvPr id="150" name="Google Shape;150;p4"/>
          <p:cNvSpPr/>
          <p:nvPr/>
        </p:nvSpPr>
        <p:spPr>
          <a:xfrm rot="-7900054">
            <a:off x="7365091" y="2399728"/>
            <a:ext cx="1012981" cy="454921"/>
          </a:xfrm>
          <a:custGeom>
            <a:rect b="b" l="l" r="r" t="t"/>
            <a:pathLst>
              <a:path extrusionOk="0" h="454921" w="1012981">
                <a:moveTo>
                  <a:pt x="0" y="0"/>
                </a:moveTo>
                <a:lnTo>
                  <a:pt x="1012981" y="0"/>
                </a:lnTo>
                <a:lnTo>
                  <a:pt x="1012981" y="454921"/>
                </a:lnTo>
                <a:lnTo>
                  <a:pt x="0" y="454921"/>
                </a:lnTo>
                <a:lnTo>
                  <a:pt x="0" y="0"/>
                </a:lnTo>
                <a:close/>
              </a:path>
            </a:pathLst>
          </a:custGeom>
          <a:blipFill rotWithShape="1">
            <a:blip r:embed="rId3">
              <a:alphaModFix/>
            </a:blip>
            <a:stretch>
              <a:fillRect b="0" l="0" r="0" t="0"/>
            </a:stretch>
          </a:blipFill>
          <a:ln>
            <a:noFill/>
          </a:ln>
        </p:spPr>
      </p:sp>
      <p:sp>
        <p:nvSpPr>
          <p:cNvPr id="151" name="Google Shape;151;p4"/>
          <p:cNvSpPr/>
          <p:nvPr/>
        </p:nvSpPr>
        <p:spPr>
          <a:xfrm rot="-2700000">
            <a:off x="10033588" y="2411197"/>
            <a:ext cx="1012981" cy="454921"/>
          </a:xfrm>
          <a:custGeom>
            <a:rect b="b" l="l" r="r" t="t"/>
            <a:pathLst>
              <a:path extrusionOk="0" h="454921" w="1012981">
                <a:moveTo>
                  <a:pt x="0" y="0"/>
                </a:moveTo>
                <a:lnTo>
                  <a:pt x="1012981" y="0"/>
                </a:lnTo>
                <a:lnTo>
                  <a:pt x="1012981" y="454921"/>
                </a:lnTo>
                <a:lnTo>
                  <a:pt x="0" y="454921"/>
                </a:lnTo>
                <a:lnTo>
                  <a:pt x="0" y="0"/>
                </a:lnTo>
                <a:close/>
              </a:path>
            </a:pathLst>
          </a:custGeom>
          <a:blipFill rotWithShape="1">
            <a:blip r:embed="rId3">
              <a:alphaModFix/>
            </a:blip>
            <a:stretch>
              <a:fillRect b="0" l="0" r="0" t="0"/>
            </a:stretch>
          </a:blipFill>
          <a:ln>
            <a:noFill/>
          </a:ln>
        </p:spPr>
      </p:sp>
      <p:sp>
        <p:nvSpPr>
          <p:cNvPr id="152" name="Google Shape;152;p4"/>
          <p:cNvSpPr/>
          <p:nvPr/>
        </p:nvSpPr>
        <p:spPr>
          <a:xfrm rot="3209977">
            <a:off x="9998725" y="7956289"/>
            <a:ext cx="1012981" cy="454921"/>
          </a:xfrm>
          <a:custGeom>
            <a:rect b="b" l="l" r="r" t="t"/>
            <a:pathLst>
              <a:path extrusionOk="0" h="454921" w="1012981">
                <a:moveTo>
                  <a:pt x="0" y="0"/>
                </a:moveTo>
                <a:lnTo>
                  <a:pt x="1012982" y="0"/>
                </a:lnTo>
                <a:lnTo>
                  <a:pt x="1012982" y="454921"/>
                </a:lnTo>
                <a:lnTo>
                  <a:pt x="0" y="454921"/>
                </a:lnTo>
                <a:lnTo>
                  <a:pt x="0" y="0"/>
                </a:lnTo>
                <a:close/>
              </a:path>
            </a:pathLst>
          </a:custGeom>
          <a:blipFill rotWithShape="1">
            <a:blip r:embed="rId3">
              <a:alphaModFix/>
            </a:blip>
            <a:stretch>
              <a:fillRect b="0" l="0" r="0" t="0"/>
            </a:stretch>
          </a:blipFill>
          <a:ln>
            <a:noFill/>
          </a:ln>
        </p:spPr>
      </p:sp>
      <p:sp>
        <p:nvSpPr>
          <p:cNvPr id="153" name="Google Shape;153;p4"/>
          <p:cNvSpPr/>
          <p:nvPr/>
        </p:nvSpPr>
        <p:spPr>
          <a:xfrm rot="7866361">
            <a:off x="7259771" y="7932157"/>
            <a:ext cx="1012981" cy="454921"/>
          </a:xfrm>
          <a:custGeom>
            <a:rect b="b" l="l" r="r" t="t"/>
            <a:pathLst>
              <a:path extrusionOk="0" h="454921" w="1012981">
                <a:moveTo>
                  <a:pt x="0" y="0"/>
                </a:moveTo>
                <a:lnTo>
                  <a:pt x="1012981" y="0"/>
                </a:lnTo>
                <a:lnTo>
                  <a:pt x="1012981" y="454921"/>
                </a:lnTo>
                <a:lnTo>
                  <a:pt x="0" y="454921"/>
                </a:lnTo>
                <a:lnTo>
                  <a:pt x="0" y="0"/>
                </a:lnTo>
                <a:close/>
              </a:path>
            </a:pathLst>
          </a:custGeom>
          <a:blipFill rotWithShape="1">
            <a:blip r:embed="rId3">
              <a:alphaModFix/>
            </a:blip>
            <a:stretch>
              <a:fillRect b="0" l="0" r="0" t="0"/>
            </a:stretch>
          </a:blipFill>
          <a:ln>
            <a:noFill/>
          </a:ln>
        </p:spPr>
      </p:sp>
      <p:sp>
        <p:nvSpPr>
          <p:cNvPr id="154" name="Google Shape;154;p4"/>
          <p:cNvSpPr txBox="1"/>
          <p:nvPr/>
        </p:nvSpPr>
        <p:spPr>
          <a:xfrm>
            <a:off x="6127000" y="4071563"/>
            <a:ext cx="6039300" cy="1000500"/>
          </a:xfrm>
          <a:prstGeom prst="rect">
            <a:avLst/>
          </a:prstGeom>
          <a:noFill/>
          <a:ln>
            <a:noFill/>
          </a:ln>
        </p:spPr>
        <p:txBody>
          <a:bodyPr anchorCtr="0" anchor="t" bIns="0" lIns="0" spcFirstLastPara="1" rIns="0" wrap="square" tIns="0">
            <a:spAutoFit/>
          </a:bodyPr>
          <a:lstStyle/>
          <a:p>
            <a:pPr indent="0" lvl="1" marL="0" marR="0" rtl="0" algn="ctr">
              <a:lnSpc>
                <a:spcPct val="97000"/>
              </a:lnSpc>
              <a:spcBef>
                <a:spcPts val="0"/>
              </a:spcBef>
              <a:spcAft>
                <a:spcPts val="0"/>
              </a:spcAft>
              <a:buNone/>
            </a:pPr>
            <a:r>
              <a:rPr b="1" i="0" lang="en-US" sz="6700" u="none" cap="none" strike="noStrike">
                <a:solidFill>
                  <a:srgbClr val="BAEFFF"/>
                </a:solidFill>
                <a:latin typeface="Tahoma"/>
                <a:ea typeface="Tahoma"/>
                <a:cs typeface="Tahoma"/>
                <a:sym typeface="Tahoma"/>
              </a:rPr>
              <a:t>ΕΙΣΑΓΩΓΗ</a:t>
            </a:r>
            <a:endParaRPr>
              <a:latin typeface="Tahoma"/>
              <a:ea typeface="Tahoma"/>
              <a:cs typeface="Tahoma"/>
              <a:sym typeface="Tahoma"/>
            </a:endParaRPr>
          </a:p>
        </p:txBody>
      </p:sp>
      <p:sp>
        <p:nvSpPr>
          <p:cNvPr id="155" name="Google Shape;155;p4"/>
          <p:cNvSpPr txBox="1"/>
          <p:nvPr/>
        </p:nvSpPr>
        <p:spPr>
          <a:xfrm>
            <a:off x="7364946" y="5578114"/>
            <a:ext cx="3563400" cy="11526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i="0" lang="en-US" sz="3600" u="none" cap="none" strike="noStrike">
                <a:solidFill>
                  <a:schemeClr val="dk1"/>
                </a:solidFill>
                <a:highlight>
                  <a:srgbClr val="9FC5E8"/>
                </a:highlight>
                <a:latin typeface="Tahoma"/>
                <a:ea typeface="Tahoma"/>
                <a:cs typeface="Tahoma"/>
                <a:sym typeface="Tahoma"/>
              </a:rPr>
              <a:t>ΑΞΙΟΠΙΣΤΙΑ ΥΠΟΒΡΥΧΙΩΝ</a:t>
            </a:r>
            <a:endParaRPr>
              <a:solidFill>
                <a:schemeClr val="dk1"/>
              </a:solidFill>
              <a:highlight>
                <a:srgbClr val="9FC5E8"/>
              </a:highlight>
              <a:latin typeface="Tahoma"/>
              <a:ea typeface="Tahoma"/>
              <a:cs typeface="Tahoma"/>
              <a:sym typeface="Tahoma"/>
            </a:endParaRPr>
          </a:p>
        </p:txBody>
      </p:sp>
      <p:grpSp>
        <p:nvGrpSpPr>
          <p:cNvPr id="156" name="Google Shape;156;p4"/>
          <p:cNvGrpSpPr/>
          <p:nvPr/>
        </p:nvGrpSpPr>
        <p:grpSpPr>
          <a:xfrm>
            <a:off x="1045168" y="3633221"/>
            <a:ext cx="5585544" cy="1453931"/>
            <a:chOff x="0" y="-47625"/>
            <a:chExt cx="2065940" cy="537769"/>
          </a:xfrm>
        </p:grpSpPr>
        <p:sp>
          <p:nvSpPr>
            <p:cNvPr id="157" name="Google Shape;157;p4"/>
            <p:cNvSpPr/>
            <p:nvPr/>
          </p:nvSpPr>
          <p:spPr>
            <a:xfrm>
              <a:off x="0" y="0"/>
              <a:ext cx="2065940" cy="490144"/>
            </a:xfrm>
            <a:custGeom>
              <a:rect b="b" l="l" r="r" t="t"/>
              <a:pathLst>
                <a:path extrusionOk="0" h="490144" w="2065940">
                  <a:moveTo>
                    <a:pt x="20791" y="0"/>
                  </a:moveTo>
                  <a:lnTo>
                    <a:pt x="2045149" y="0"/>
                  </a:lnTo>
                  <a:cubicBezTo>
                    <a:pt x="2056632" y="0"/>
                    <a:pt x="2065940" y="9308"/>
                    <a:pt x="2065940" y="20791"/>
                  </a:cubicBezTo>
                  <a:lnTo>
                    <a:pt x="2065940" y="469353"/>
                  </a:lnTo>
                  <a:cubicBezTo>
                    <a:pt x="2065940" y="474867"/>
                    <a:pt x="2063750" y="480156"/>
                    <a:pt x="2059851" y="484055"/>
                  </a:cubicBezTo>
                  <a:cubicBezTo>
                    <a:pt x="2055952" y="487954"/>
                    <a:pt x="2050664" y="490144"/>
                    <a:pt x="2045149" y="490144"/>
                  </a:cubicBezTo>
                  <a:lnTo>
                    <a:pt x="20791" y="490144"/>
                  </a:lnTo>
                  <a:cubicBezTo>
                    <a:pt x="9308" y="490144"/>
                    <a:pt x="0" y="480836"/>
                    <a:pt x="0" y="469353"/>
                  </a:cubicBezTo>
                  <a:lnTo>
                    <a:pt x="0" y="20791"/>
                  </a:lnTo>
                  <a:cubicBezTo>
                    <a:pt x="0" y="9308"/>
                    <a:pt x="9308" y="0"/>
                    <a:pt x="20791" y="0"/>
                  </a:cubicBezTo>
                  <a:close/>
                </a:path>
              </a:pathLst>
            </a:custGeom>
            <a:solidFill>
              <a:srgbClr val="8AB7E2"/>
            </a:solidFill>
            <a:ln cap="sq" cmpd="sng" w="9525">
              <a:solidFill>
                <a:srgbClr val="12F1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txBox="1"/>
            <p:nvPr/>
          </p:nvSpPr>
          <p:spPr>
            <a:xfrm>
              <a:off x="0" y="-47625"/>
              <a:ext cx="2065940" cy="537769"/>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b="1" i="0" lang="en-US" sz="2699" u="none" cap="none" strike="noStrike">
                  <a:solidFill>
                    <a:srgbClr val="000000"/>
                  </a:solidFill>
                  <a:latin typeface="Tahoma"/>
                  <a:ea typeface="Tahoma"/>
                  <a:cs typeface="Tahoma"/>
                  <a:sym typeface="Tahoma"/>
                </a:rPr>
                <a:t>ΜΗΧΑΝΙΚΑ ΣΥΣΤΗΜΑΤΑ &amp; ΚΙΝΗΤΗΡΕΣ</a:t>
              </a:r>
              <a:endParaRPr>
                <a:latin typeface="Tahoma"/>
                <a:ea typeface="Tahoma"/>
                <a:cs typeface="Tahoma"/>
                <a:sym typeface="Tahoma"/>
              </a:endParaRPr>
            </a:p>
          </p:txBody>
        </p:sp>
      </p:grpSp>
      <p:grpSp>
        <p:nvGrpSpPr>
          <p:cNvPr id="159" name="Google Shape;159;p4"/>
          <p:cNvGrpSpPr/>
          <p:nvPr/>
        </p:nvGrpSpPr>
        <p:grpSpPr>
          <a:xfrm>
            <a:off x="1045168" y="5814351"/>
            <a:ext cx="5585544" cy="1453931"/>
            <a:chOff x="0" y="-47625"/>
            <a:chExt cx="2065940" cy="537769"/>
          </a:xfrm>
        </p:grpSpPr>
        <p:sp>
          <p:nvSpPr>
            <p:cNvPr id="160" name="Google Shape;160;p4"/>
            <p:cNvSpPr/>
            <p:nvPr/>
          </p:nvSpPr>
          <p:spPr>
            <a:xfrm>
              <a:off x="0" y="0"/>
              <a:ext cx="2065940" cy="490144"/>
            </a:xfrm>
            <a:custGeom>
              <a:rect b="b" l="l" r="r" t="t"/>
              <a:pathLst>
                <a:path extrusionOk="0" h="490144" w="2065940">
                  <a:moveTo>
                    <a:pt x="20791" y="0"/>
                  </a:moveTo>
                  <a:lnTo>
                    <a:pt x="2045149" y="0"/>
                  </a:lnTo>
                  <a:cubicBezTo>
                    <a:pt x="2056632" y="0"/>
                    <a:pt x="2065940" y="9308"/>
                    <a:pt x="2065940" y="20791"/>
                  </a:cubicBezTo>
                  <a:lnTo>
                    <a:pt x="2065940" y="469353"/>
                  </a:lnTo>
                  <a:cubicBezTo>
                    <a:pt x="2065940" y="474867"/>
                    <a:pt x="2063750" y="480156"/>
                    <a:pt x="2059851" y="484055"/>
                  </a:cubicBezTo>
                  <a:cubicBezTo>
                    <a:pt x="2055952" y="487954"/>
                    <a:pt x="2050664" y="490144"/>
                    <a:pt x="2045149" y="490144"/>
                  </a:cubicBezTo>
                  <a:lnTo>
                    <a:pt x="20791" y="490144"/>
                  </a:lnTo>
                  <a:cubicBezTo>
                    <a:pt x="9308" y="490144"/>
                    <a:pt x="0" y="480836"/>
                    <a:pt x="0" y="469353"/>
                  </a:cubicBezTo>
                  <a:lnTo>
                    <a:pt x="0" y="20791"/>
                  </a:lnTo>
                  <a:cubicBezTo>
                    <a:pt x="0" y="9308"/>
                    <a:pt x="9308" y="0"/>
                    <a:pt x="20791" y="0"/>
                  </a:cubicBezTo>
                  <a:close/>
                </a:path>
              </a:pathLst>
            </a:custGeom>
            <a:solidFill>
              <a:srgbClr val="8AB7E2"/>
            </a:solidFill>
            <a:ln cap="sq" cmpd="sng" w="9525">
              <a:solidFill>
                <a:srgbClr val="12F1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txBox="1"/>
            <p:nvPr/>
          </p:nvSpPr>
          <p:spPr>
            <a:xfrm>
              <a:off x="0" y="-47625"/>
              <a:ext cx="2065940" cy="537769"/>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b="1" i="0" lang="en-US" sz="2699" u="none" cap="none" strike="noStrike">
                  <a:solidFill>
                    <a:srgbClr val="000000"/>
                  </a:solidFill>
                  <a:latin typeface="Tahoma"/>
                  <a:ea typeface="Tahoma"/>
                  <a:cs typeface="Tahoma"/>
                  <a:sym typeface="Tahoma"/>
                </a:rPr>
                <a:t>ΣΥΣΤΗΜΑΤΑ ΑΣΦΑΛΕΙΑΣ &amp; ΔΙΑΣΩΣΗΣ</a:t>
              </a:r>
              <a:endParaRPr>
                <a:latin typeface="Tahoma"/>
                <a:ea typeface="Tahoma"/>
                <a:cs typeface="Tahoma"/>
                <a:sym typeface="Tahoma"/>
              </a:endParaRPr>
            </a:p>
          </p:txBody>
        </p:sp>
      </p:grpSp>
      <p:grpSp>
        <p:nvGrpSpPr>
          <p:cNvPr id="162" name="Google Shape;162;p4"/>
          <p:cNvGrpSpPr/>
          <p:nvPr/>
        </p:nvGrpSpPr>
        <p:grpSpPr>
          <a:xfrm>
            <a:off x="1045168" y="7899454"/>
            <a:ext cx="5585544" cy="1453931"/>
            <a:chOff x="0" y="-47625"/>
            <a:chExt cx="2065940" cy="537769"/>
          </a:xfrm>
        </p:grpSpPr>
        <p:sp>
          <p:nvSpPr>
            <p:cNvPr id="163" name="Google Shape;163;p4"/>
            <p:cNvSpPr/>
            <p:nvPr/>
          </p:nvSpPr>
          <p:spPr>
            <a:xfrm>
              <a:off x="0" y="0"/>
              <a:ext cx="2065940" cy="490144"/>
            </a:xfrm>
            <a:custGeom>
              <a:rect b="b" l="l" r="r" t="t"/>
              <a:pathLst>
                <a:path extrusionOk="0" h="490144" w="2065940">
                  <a:moveTo>
                    <a:pt x="20791" y="0"/>
                  </a:moveTo>
                  <a:lnTo>
                    <a:pt x="2045149" y="0"/>
                  </a:lnTo>
                  <a:cubicBezTo>
                    <a:pt x="2056632" y="0"/>
                    <a:pt x="2065940" y="9308"/>
                    <a:pt x="2065940" y="20791"/>
                  </a:cubicBezTo>
                  <a:lnTo>
                    <a:pt x="2065940" y="469353"/>
                  </a:lnTo>
                  <a:cubicBezTo>
                    <a:pt x="2065940" y="474867"/>
                    <a:pt x="2063750" y="480156"/>
                    <a:pt x="2059851" y="484055"/>
                  </a:cubicBezTo>
                  <a:cubicBezTo>
                    <a:pt x="2055952" y="487954"/>
                    <a:pt x="2050664" y="490144"/>
                    <a:pt x="2045149" y="490144"/>
                  </a:cubicBezTo>
                  <a:lnTo>
                    <a:pt x="20791" y="490144"/>
                  </a:lnTo>
                  <a:cubicBezTo>
                    <a:pt x="9308" y="490144"/>
                    <a:pt x="0" y="480836"/>
                    <a:pt x="0" y="469353"/>
                  </a:cubicBezTo>
                  <a:lnTo>
                    <a:pt x="0" y="20791"/>
                  </a:lnTo>
                  <a:cubicBezTo>
                    <a:pt x="0" y="9308"/>
                    <a:pt x="9308" y="0"/>
                    <a:pt x="20791" y="0"/>
                  </a:cubicBezTo>
                  <a:close/>
                </a:path>
              </a:pathLst>
            </a:custGeom>
            <a:solidFill>
              <a:srgbClr val="8AB7E2"/>
            </a:solidFill>
            <a:ln cap="sq" cmpd="sng" w="9525">
              <a:solidFill>
                <a:srgbClr val="12F1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txBox="1"/>
            <p:nvPr/>
          </p:nvSpPr>
          <p:spPr>
            <a:xfrm>
              <a:off x="0" y="-47625"/>
              <a:ext cx="2065940" cy="537769"/>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b="1" i="0" lang="en-US" sz="2699" u="none" cap="none" strike="noStrike">
                  <a:solidFill>
                    <a:srgbClr val="000000"/>
                  </a:solidFill>
                  <a:latin typeface="Tahoma"/>
                  <a:ea typeface="Tahoma"/>
                  <a:cs typeface="Tahoma"/>
                  <a:sym typeface="Tahoma"/>
                </a:rPr>
                <a:t>ΔΟΜΙΚΗ ΑΚΕΡΑΙΟΤΗΤΑ</a:t>
              </a:r>
              <a:endParaRPr>
                <a:latin typeface="Tahoma"/>
                <a:ea typeface="Tahoma"/>
                <a:cs typeface="Tahoma"/>
                <a:sym typeface="Tahoma"/>
              </a:endParaRPr>
            </a:p>
            <a:p>
              <a:pPr indent="0" lvl="0" marL="0" marR="0" rtl="0" algn="ctr">
                <a:lnSpc>
                  <a:spcPct val="140014"/>
                </a:lnSpc>
                <a:spcBef>
                  <a:spcPts val="0"/>
                </a:spcBef>
                <a:spcAft>
                  <a:spcPts val="0"/>
                </a:spcAft>
                <a:buNone/>
              </a:pPr>
              <a:r>
                <a:rPr b="1" i="0" lang="en-US" sz="2699" u="none" cap="none" strike="noStrike">
                  <a:solidFill>
                    <a:srgbClr val="000000"/>
                  </a:solidFill>
                  <a:latin typeface="Tahoma"/>
                  <a:ea typeface="Tahoma"/>
                  <a:cs typeface="Tahoma"/>
                  <a:sym typeface="Tahoma"/>
                </a:rPr>
                <a:t> (υλικό + σχεδιασμός)</a:t>
              </a:r>
              <a:endParaRPr>
                <a:latin typeface="Tahoma"/>
                <a:ea typeface="Tahoma"/>
                <a:cs typeface="Tahoma"/>
                <a:sym typeface="Tahoma"/>
              </a:endParaRPr>
            </a:p>
          </p:txBody>
        </p:sp>
      </p:grpSp>
      <p:grpSp>
        <p:nvGrpSpPr>
          <p:cNvPr id="165" name="Google Shape;165;p4"/>
          <p:cNvGrpSpPr/>
          <p:nvPr/>
        </p:nvGrpSpPr>
        <p:grpSpPr>
          <a:xfrm>
            <a:off x="11657287" y="1452091"/>
            <a:ext cx="5585544" cy="1453931"/>
            <a:chOff x="0" y="-47625"/>
            <a:chExt cx="2065940" cy="537769"/>
          </a:xfrm>
        </p:grpSpPr>
        <p:sp>
          <p:nvSpPr>
            <p:cNvPr id="166" name="Google Shape;166;p4"/>
            <p:cNvSpPr/>
            <p:nvPr/>
          </p:nvSpPr>
          <p:spPr>
            <a:xfrm>
              <a:off x="0" y="0"/>
              <a:ext cx="2065940" cy="490144"/>
            </a:xfrm>
            <a:custGeom>
              <a:rect b="b" l="l" r="r" t="t"/>
              <a:pathLst>
                <a:path extrusionOk="0" h="490144" w="2065940">
                  <a:moveTo>
                    <a:pt x="20791" y="0"/>
                  </a:moveTo>
                  <a:lnTo>
                    <a:pt x="2045149" y="0"/>
                  </a:lnTo>
                  <a:cubicBezTo>
                    <a:pt x="2056632" y="0"/>
                    <a:pt x="2065940" y="9308"/>
                    <a:pt x="2065940" y="20791"/>
                  </a:cubicBezTo>
                  <a:lnTo>
                    <a:pt x="2065940" y="469353"/>
                  </a:lnTo>
                  <a:cubicBezTo>
                    <a:pt x="2065940" y="474867"/>
                    <a:pt x="2063750" y="480156"/>
                    <a:pt x="2059851" y="484055"/>
                  </a:cubicBezTo>
                  <a:cubicBezTo>
                    <a:pt x="2055952" y="487954"/>
                    <a:pt x="2050664" y="490144"/>
                    <a:pt x="2045149" y="490144"/>
                  </a:cubicBezTo>
                  <a:lnTo>
                    <a:pt x="20791" y="490144"/>
                  </a:lnTo>
                  <a:cubicBezTo>
                    <a:pt x="9308" y="490144"/>
                    <a:pt x="0" y="480836"/>
                    <a:pt x="0" y="469353"/>
                  </a:cubicBezTo>
                  <a:lnTo>
                    <a:pt x="0" y="20791"/>
                  </a:lnTo>
                  <a:cubicBezTo>
                    <a:pt x="0" y="9308"/>
                    <a:pt x="9308" y="0"/>
                    <a:pt x="20791" y="0"/>
                  </a:cubicBezTo>
                  <a:close/>
                </a:path>
              </a:pathLst>
            </a:custGeom>
            <a:solidFill>
              <a:srgbClr val="8AB7E2"/>
            </a:solidFill>
            <a:ln cap="sq" cmpd="sng" w="9525">
              <a:solidFill>
                <a:srgbClr val="12F1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txBox="1"/>
            <p:nvPr/>
          </p:nvSpPr>
          <p:spPr>
            <a:xfrm>
              <a:off x="0" y="-47625"/>
              <a:ext cx="2065940" cy="537769"/>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b="1" i="0" lang="en-US" sz="2699" u="none" cap="none" strike="noStrike">
                  <a:solidFill>
                    <a:srgbClr val="000000"/>
                  </a:solidFill>
                  <a:latin typeface="Tahoma"/>
                  <a:ea typeface="Tahoma"/>
                  <a:cs typeface="Tahoma"/>
                  <a:sym typeface="Tahoma"/>
                </a:rPr>
                <a:t>Resilience Assessment</a:t>
              </a:r>
              <a:endParaRPr>
                <a:latin typeface="Tahoma"/>
                <a:ea typeface="Tahoma"/>
                <a:cs typeface="Tahoma"/>
                <a:sym typeface="Tahoma"/>
              </a:endParaRPr>
            </a:p>
          </p:txBody>
        </p:sp>
      </p:grpSp>
      <p:grpSp>
        <p:nvGrpSpPr>
          <p:cNvPr id="168" name="Google Shape;168;p4"/>
          <p:cNvGrpSpPr/>
          <p:nvPr/>
        </p:nvGrpSpPr>
        <p:grpSpPr>
          <a:xfrm>
            <a:off x="11657287" y="3719029"/>
            <a:ext cx="5585544" cy="1453931"/>
            <a:chOff x="0" y="-47625"/>
            <a:chExt cx="2065940" cy="537769"/>
          </a:xfrm>
        </p:grpSpPr>
        <p:sp>
          <p:nvSpPr>
            <p:cNvPr id="169" name="Google Shape;169;p4"/>
            <p:cNvSpPr/>
            <p:nvPr/>
          </p:nvSpPr>
          <p:spPr>
            <a:xfrm>
              <a:off x="0" y="0"/>
              <a:ext cx="2065940" cy="490144"/>
            </a:xfrm>
            <a:custGeom>
              <a:rect b="b" l="l" r="r" t="t"/>
              <a:pathLst>
                <a:path extrusionOk="0" h="490144" w="2065940">
                  <a:moveTo>
                    <a:pt x="20791" y="0"/>
                  </a:moveTo>
                  <a:lnTo>
                    <a:pt x="2045149" y="0"/>
                  </a:lnTo>
                  <a:cubicBezTo>
                    <a:pt x="2056632" y="0"/>
                    <a:pt x="2065940" y="9308"/>
                    <a:pt x="2065940" y="20791"/>
                  </a:cubicBezTo>
                  <a:lnTo>
                    <a:pt x="2065940" y="469353"/>
                  </a:lnTo>
                  <a:cubicBezTo>
                    <a:pt x="2065940" y="474867"/>
                    <a:pt x="2063750" y="480156"/>
                    <a:pt x="2059851" y="484055"/>
                  </a:cubicBezTo>
                  <a:cubicBezTo>
                    <a:pt x="2055952" y="487954"/>
                    <a:pt x="2050664" y="490144"/>
                    <a:pt x="2045149" y="490144"/>
                  </a:cubicBezTo>
                  <a:lnTo>
                    <a:pt x="20791" y="490144"/>
                  </a:lnTo>
                  <a:cubicBezTo>
                    <a:pt x="9308" y="490144"/>
                    <a:pt x="0" y="480836"/>
                    <a:pt x="0" y="469353"/>
                  </a:cubicBezTo>
                  <a:lnTo>
                    <a:pt x="0" y="20791"/>
                  </a:lnTo>
                  <a:cubicBezTo>
                    <a:pt x="0" y="9308"/>
                    <a:pt x="9308" y="0"/>
                    <a:pt x="20791" y="0"/>
                  </a:cubicBezTo>
                  <a:close/>
                </a:path>
              </a:pathLst>
            </a:custGeom>
            <a:solidFill>
              <a:srgbClr val="8AB7E2"/>
            </a:solidFill>
            <a:ln cap="sq" cmpd="sng" w="9525">
              <a:solidFill>
                <a:srgbClr val="12F1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txBox="1"/>
            <p:nvPr/>
          </p:nvSpPr>
          <p:spPr>
            <a:xfrm>
              <a:off x="0" y="-47625"/>
              <a:ext cx="2065940" cy="537769"/>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b="1" i="0" lang="en-US" sz="2699" u="none" cap="none" strike="noStrike">
                  <a:solidFill>
                    <a:srgbClr val="000000"/>
                  </a:solidFill>
                  <a:latin typeface="Tahoma"/>
                  <a:ea typeface="Tahoma"/>
                  <a:cs typeface="Tahoma"/>
                  <a:sym typeface="Tahoma"/>
                </a:rPr>
                <a:t>Risk Assessment</a:t>
              </a:r>
              <a:endParaRPr>
                <a:latin typeface="Tahoma"/>
                <a:ea typeface="Tahoma"/>
                <a:cs typeface="Tahoma"/>
                <a:sym typeface="Tahoma"/>
              </a:endParaRPr>
            </a:p>
          </p:txBody>
        </p:sp>
      </p:grpSp>
      <p:grpSp>
        <p:nvGrpSpPr>
          <p:cNvPr id="171" name="Google Shape;171;p4"/>
          <p:cNvGrpSpPr/>
          <p:nvPr/>
        </p:nvGrpSpPr>
        <p:grpSpPr>
          <a:xfrm>
            <a:off x="11657287" y="5985966"/>
            <a:ext cx="5585544" cy="1453931"/>
            <a:chOff x="0" y="-47625"/>
            <a:chExt cx="2065940" cy="537769"/>
          </a:xfrm>
        </p:grpSpPr>
        <p:sp>
          <p:nvSpPr>
            <p:cNvPr id="172" name="Google Shape;172;p4"/>
            <p:cNvSpPr/>
            <p:nvPr/>
          </p:nvSpPr>
          <p:spPr>
            <a:xfrm>
              <a:off x="0" y="0"/>
              <a:ext cx="2065940" cy="490144"/>
            </a:xfrm>
            <a:custGeom>
              <a:rect b="b" l="l" r="r" t="t"/>
              <a:pathLst>
                <a:path extrusionOk="0" h="490144" w="2065940">
                  <a:moveTo>
                    <a:pt x="20791" y="0"/>
                  </a:moveTo>
                  <a:lnTo>
                    <a:pt x="2045149" y="0"/>
                  </a:lnTo>
                  <a:cubicBezTo>
                    <a:pt x="2056632" y="0"/>
                    <a:pt x="2065940" y="9308"/>
                    <a:pt x="2065940" y="20791"/>
                  </a:cubicBezTo>
                  <a:lnTo>
                    <a:pt x="2065940" y="469353"/>
                  </a:lnTo>
                  <a:cubicBezTo>
                    <a:pt x="2065940" y="474867"/>
                    <a:pt x="2063750" y="480156"/>
                    <a:pt x="2059851" y="484055"/>
                  </a:cubicBezTo>
                  <a:cubicBezTo>
                    <a:pt x="2055952" y="487954"/>
                    <a:pt x="2050664" y="490144"/>
                    <a:pt x="2045149" y="490144"/>
                  </a:cubicBezTo>
                  <a:lnTo>
                    <a:pt x="20791" y="490144"/>
                  </a:lnTo>
                  <a:cubicBezTo>
                    <a:pt x="9308" y="490144"/>
                    <a:pt x="0" y="480836"/>
                    <a:pt x="0" y="469353"/>
                  </a:cubicBezTo>
                  <a:lnTo>
                    <a:pt x="0" y="20791"/>
                  </a:lnTo>
                  <a:cubicBezTo>
                    <a:pt x="0" y="9308"/>
                    <a:pt x="9308" y="0"/>
                    <a:pt x="20791" y="0"/>
                  </a:cubicBezTo>
                  <a:close/>
                </a:path>
              </a:pathLst>
            </a:custGeom>
            <a:solidFill>
              <a:srgbClr val="8AB7E2"/>
            </a:solidFill>
            <a:ln cap="sq" cmpd="sng" w="9525">
              <a:solidFill>
                <a:srgbClr val="12F1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txBox="1"/>
            <p:nvPr/>
          </p:nvSpPr>
          <p:spPr>
            <a:xfrm>
              <a:off x="0" y="-47625"/>
              <a:ext cx="2065940" cy="537769"/>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b="1" i="0" lang="en-US" sz="2699" u="none" cap="none" strike="noStrike">
                  <a:solidFill>
                    <a:srgbClr val="000000"/>
                  </a:solidFill>
                  <a:latin typeface="Tahoma"/>
                  <a:ea typeface="Tahoma"/>
                  <a:cs typeface="Tahoma"/>
                  <a:sym typeface="Tahoma"/>
                </a:rPr>
                <a:t>Vulnerability</a:t>
              </a:r>
              <a:endParaRPr>
                <a:latin typeface="Tahoma"/>
                <a:ea typeface="Tahoma"/>
                <a:cs typeface="Tahoma"/>
                <a:sym typeface="Tahoma"/>
              </a:endParaRPr>
            </a:p>
          </p:txBody>
        </p:sp>
      </p:grpSp>
      <p:grpSp>
        <p:nvGrpSpPr>
          <p:cNvPr id="174" name="Google Shape;174;p4"/>
          <p:cNvGrpSpPr/>
          <p:nvPr/>
        </p:nvGrpSpPr>
        <p:grpSpPr>
          <a:xfrm>
            <a:off x="11657287" y="8071069"/>
            <a:ext cx="5585544" cy="1714140"/>
            <a:chOff x="0" y="-47625"/>
            <a:chExt cx="2065940" cy="634013"/>
          </a:xfrm>
        </p:grpSpPr>
        <p:sp>
          <p:nvSpPr>
            <p:cNvPr id="175" name="Google Shape;175;p4"/>
            <p:cNvSpPr/>
            <p:nvPr/>
          </p:nvSpPr>
          <p:spPr>
            <a:xfrm>
              <a:off x="0" y="0"/>
              <a:ext cx="2065940" cy="586388"/>
            </a:xfrm>
            <a:custGeom>
              <a:rect b="b" l="l" r="r" t="t"/>
              <a:pathLst>
                <a:path extrusionOk="0" h="586388" w="2065940">
                  <a:moveTo>
                    <a:pt x="20791" y="0"/>
                  </a:moveTo>
                  <a:lnTo>
                    <a:pt x="2045149" y="0"/>
                  </a:lnTo>
                  <a:cubicBezTo>
                    <a:pt x="2056632" y="0"/>
                    <a:pt x="2065940" y="9308"/>
                    <a:pt x="2065940" y="20791"/>
                  </a:cubicBezTo>
                  <a:lnTo>
                    <a:pt x="2065940" y="565597"/>
                  </a:lnTo>
                  <a:cubicBezTo>
                    <a:pt x="2065940" y="571112"/>
                    <a:pt x="2063750" y="576400"/>
                    <a:pt x="2059851" y="580299"/>
                  </a:cubicBezTo>
                  <a:cubicBezTo>
                    <a:pt x="2055952" y="584198"/>
                    <a:pt x="2050664" y="586388"/>
                    <a:pt x="2045149" y="586388"/>
                  </a:cubicBezTo>
                  <a:lnTo>
                    <a:pt x="20791" y="586388"/>
                  </a:lnTo>
                  <a:cubicBezTo>
                    <a:pt x="9308" y="586388"/>
                    <a:pt x="0" y="577080"/>
                    <a:pt x="0" y="565597"/>
                  </a:cubicBezTo>
                  <a:lnTo>
                    <a:pt x="0" y="20791"/>
                  </a:lnTo>
                  <a:cubicBezTo>
                    <a:pt x="0" y="9308"/>
                    <a:pt x="9308" y="0"/>
                    <a:pt x="20791" y="0"/>
                  </a:cubicBezTo>
                  <a:close/>
                </a:path>
              </a:pathLst>
            </a:custGeom>
            <a:solidFill>
              <a:srgbClr val="8AB7E2"/>
            </a:solidFill>
            <a:ln cap="sq" cmpd="sng" w="9525">
              <a:solidFill>
                <a:srgbClr val="12F1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txBox="1"/>
            <p:nvPr/>
          </p:nvSpPr>
          <p:spPr>
            <a:xfrm>
              <a:off x="0" y="-47625"/>
              <a:ext cx="2065940" cy="634013"/>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b="1" i="0" lang="en-US" sz="2699" u="none" cap="none" strike="noStrike">
                  <a:solidFill>
                    <a:srgbClr val="000000"/>
                  </a:solidFill>
                  <a:latin typeface="Tahoma"/>
                  <a:ea typeface="Tahoma"/>
                  <a:cs typeface="Tahoma"/>
                  <a:sym typeface="Tahoma"/>
                </a:rPr>
                <a:t>(BCM)</a:t>
              </a:r>
              <a:endParaRPr>
                <a:latin typeface="Tahoma"/>
                <a:ea typeface="Tahoma"/>
                <a:cs typeface="Tahoma"/>
                <a:sym typeface="Tahoma"/>
              </a:endParaRPr>
            </a:p>
            <a:p>
              <a:pPr indent="0" lvl="0" marL="0" marR="0" rtl="0" algn="ctr">
                <a:lnSpc>
                  <a:spcPct val="140014"/>
                </a:lnSpc>
                <a:spcBef>
                  <a:spcPts val="0"/>
                </a:spcBef>
                <a:spcAft>
                  <a:spcPts val="0"/>
                </a:spcAft>
                <a:buNone/>
              </a:pPr>
              <a:r>
                <a:rPr i="0" lang="en-US" sz="2699" u="none" cap="none" strike="noStrike">
                  <a:solidFill>
                    <a:srgbClr val="000000"/>
                  </a:solidFill>
                  <a:latin typeface="Tahoma"/>
                  <a:ea typeface="Tahoma"/>
                  <a:cs typeface="Tahoma"/>
                  <a:sym typeface="Tahoma"/>
                </a:rPr>
                <a:t>Business Continuity Management</a:t>
              </a:r>
              <a:endParaRPr>
                <a:latin typeface="Tahoma"/>
                <a:ea typeface="Tahoma"/>
                <a:cs typeface="Tahoma"/>
                <a:sym typeface="Tahoma"/>
              </a:endParaRPr>
            </a:p>
          </p:txBody>
        </p:sp>
      </p:grpSp>
      <p:sp>
        <p:nvSpPr>
          <p:cNvPr id="177" name="Google Shape;177;p4"/>
          <p:cNvSpPr txBox="1"/>
          <p:nvPr/>
        </p:nvSpPr>
        <p:spPr>
          <a:xfrm>
            <a:off x="843333" y="637877"/>
            <a:ext cx="68265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FFFFFF"/>
                </a:solidFill>
                <a:latin typeface="Tahoma"/>
                <a:ea typeface="Tahoma"/>
                <a:cs typeface="Tahoma"/>
                <a:sym typeface="Tahoma"/>
              </a:rPr>
              <a:t>Βασικοί Παράγοντες Αξιοπιστίας:</a:t>
            </a:r>
            <a:endParaRPr>
              <a:latin typeface="Tahoma"/>
              <a:ea typeface="Tahoma"/>
              <a:cs typeface="Tahoma"/>
              <a:sym typeface="Tahoma"/>
            </a:endParaRPr>
          </a:p>
        </p:txBody>
      </p:sp>
      <p:sp>
        <p:nvSpPr>
          <p:cNvPr id="178" name="Google Shape;178;p4"/>
          <p:cNvSpPr txBox="1"/>
          <p:nvPr/>
        </p:nvSpPr>
        <p:spPr>
          <a:xfrm>
            <a:off x="11416197" y="637877"/>
            <a:ext cx="63726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FFFFFF"/>
                </a:solidFill>
                <a:latin typeface="Tahoma"/>
                <a:ea typeface="Tahoma"/>
                <a:cs typeface="Tahoma"/>
                <a:sym typeface="Tahoma"/>
              </a:rPr>
              <a:t>Μέθοδοι Εκτίμησης Αξιοπιστίας:</a:t>
            </a:r>
            <a:endParaRPr>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182" name="Shape 182"/>
        <p:cNvGrpSpPr/>
        <p:nvPr/>
      </p:nvGrpSpPr>
      <p:grpSpPr>
        <a:xfrm>
          <a:off x="0" y="0"/>
          <a:ext cx="0" cy="0"/>
          <a:chOff x="0" y="0"/>
          <a:chExt cx="0" cy="0"/>
        </a:xfrm>
      </p:grpSpPr>
      <p:cxnSp>
        <p:nvCxnSpPr>
          <p:cNvPr id="183" name="Google Shape;183;p5"/>
          <p:cNvCxnSpPr/>
          <p:nvPr/>
        </p:nvCxnSpPr>
        <p:spPr>
          <a:xfrm>
            <a:off x="-886757" y="5074942"/>
            <a:ext cx="20061513" cy="0"/>
          </a:xfrm>
          <a:prstGeom prst="straightConnector1">
            <a:avLst/>
          </a:prstGeom>
          <a:noFill/>
          <a:ln cap="flat" cmpd="sng" w="28575">
            <a:solidFill>
              <a:srgbClr val="12F1FF"/>
            </a:solidFill>
            <a:prstDash val="solid"/>
            <a:round/>
            <a:headEnd len="sm" w="sm" type="none"/>
            <a:tailEnd len="sm" w="sm" type="none"/>
          </a:ln>
        </p:spPr>
      </p:cxnSp>
      <p:grpSp>
        <p:nvGrpSpPr>
          <p:cNvPr id="184" name="Google Shape;184;p5"/>
          <p:cNvGrpSpPr/>
          <p:nvPr/>
        </p:nvGrpSpPr>
        <p:grpSpPr>
          <a:xfrm>
            <a:off x="5930165" y="4823914"/>
            <a:ext cx="502056" cy="502056"/>
            <a:chOff x="0" y="0"/>
            <a:chExt cx="812800" cy="812800"/>
          </a:xfrm>
        </p:grpSpPr>
        <p:sp>
          <p:nvSpPr>
            <p:cNvPr id="185" name="Google Shape;185;p5"/>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86" name="Google Shape;186;p5"/>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7" name="Google Shape;187;p5"/>
          <p:cNvGrpSpPr/>
          <p:nvPr/>
        </p:nvGrpSpPr>
        <p:grpSpPr>
          <a:xfrm>
            <a:off x="2227066" y="4823914"/>
            <a:ext cx="502056" cy="502056"/>
            <a:chOff x="0" y="0"/>
            <a:chExt cx="812800" cy="812800"/>
          </a:xfrm>
        </p:grpSpPr>
        <p:sp>
          <p:nvSpPr>
            <p:cNvPr id="188" name="Google Shape;188;p5"/>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89" name="Google Shape;189;p5"/>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0" name="Google Shape;190;p5"/>
          <p:cNvGrpSpPr/>
          <p:nvPr/>
        </p:nvGrpSpPr>
        <p:grpSpPr>
          <a:xfrm>
            <a:off x="9653627" y="4823914"/>
            <a:ext cx="502056" cy="502056"/>
            <a:chOff x="0" y="0"/>
            <a:chExt cx="812800" cy="812800"/>
          </a:xfrm>
        </p:grpSpPr>
        <p:sp>
          <p:nvSpPr>
            <p:cNvPr id="191" name="Google Shape;191;p5"/>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92" name="Google Shape;192;p5"/>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3" name="Google Shape;193;p5"/>
          <p:cNvGrpSpPr/>
          <p:nvPr/>
        </p:nvGrpSpPr>
        <p:grpSpPr>
          <a:xfrm>
            <a:off x="13396139" y="4823914"/>
            <a:ext cx="502056" cy="502056"/>
            <a:chOff x="0" y="0"/>
            <a:chExt cx="812800" cy="812800"/>
          </a:xfrm>
        </p:grpSpPr>
        <p:sp>
          <p:nvSpPr>
            <p:cNvPr id="194" name="Google Shape;194;p5"/>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195" name="Google Shape;195;p5"/>
            <p:cNvSpPr txBox="1"/>
            <p:nvPr/>
          </p:nvSpPr>
          <p:spPr>
            <a:xfrm>
              <a:off x="190500" y="219075"/>
              <a:ext cx="431800" cy="403225"/>
            </a:xfrm>
            <a:prstGeom prst="rect">
              <a:avLst/>
            </a:prstGeom>
            <a:noFill/>
            <a:ln>
              <a:noFill/>
            </a:ln>
          </p:spPr>
          <p:txBody>
            <a:bodyPr anchorCtr="0" anchor="ctr" bIns="50800" lIns="50800" spcFirstLastPara="1" rIns="50800" wrap="square" tIns="50800">
              <a:noAutofit/>
            </a:bodyPr>
            <a:lstStyle/>
            <a:p>
              <a:pPr indent="0" lvl="0" marL="0" marR="0" rtl="0" algn="ctr">
                <a:lnSpc>
                  <a:spcPct val="125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6" name="Google Shape;196;p5"/>
          <p:cNvSpPr txBox="1"/>
          <p:nvPr/>
        </p:nvSpPr>
        <p:spPr>
          <a:xfrm>
            <a:off x="2227066"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01</a:t>
            </a:r>
            <a:endParaRPr>
              <a:latin typeface="Tahoma"/>
              <a:ea typeface="Tahoma"/>
              <a:cs typeface="Tahoma"/>
              <a:sym typeface="Tahoma"/>
            </a:endParaRPr>
          </a:p>
        </p:txBody>
      </p:sp>
      <p:sp>
        <p:nvSpPr>
          <p:cNvPr id="197" name="Google Shape;197;p5"/>
          <p:cNvSpPr txBox="1"/>
          <p:nvPr/>
        </p:nvSpPr>
        <p:spPr>
          <a:xfrm>
            <a:off x="5948468" y="5507285"/>
            <a:ext cx="2197200" cy="11697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7599" u="none" cap="none" strike="noStrike">
                <a:solidFill>
                  <a:srgbClr val="A5E9FE"/>
                </a:solidFill>
                <a:latin typeface="Tahoma"/>
                <a:ea typeface="Tahoma"/>
                <a:cs typeface="Tahoma"/>
                <a:sym typeface="Tahoma"/>
              </a:rPr>
              <a:t>02</a:t>
            </a:r>
            <a:endParaRPr>
              <a:latin typeface="Tahoma"/>
              <a:ea typeface="Tahoma"/>
              <a:cs typeface="Tahoma"/>
              <a:sym typeface="Tahoma"/>
            </a:endParaRPr>
          </a:p>
        </p:txBody>
      </p:sp>
      <p:sp>
        <p:nvSpPr>
          <p:cNvPr id="198" name="Google Shape;198;p5"/>
          <p:cNvSpPr txBox="1"/>
          <p:nvPr/>
        </p:nvSpPr>
        <p:spPr>
          <a:xfrm>
            <a:off x="5948468" y="6619341"/>
            <a:ext cx="2733000" cy="1260600"/>
          </a:xfrm>
          <a:prstGeom prst="rect">
            <a:avLst/>
          </a:prstGeom>
          <a:noFill/>
          <a:ln>
            <a:noFill/>
          </a:ln>
        </p:spPr>
        <p:txBody>
          <a:bodyPr anchorCtr="0" anchor="t" bIns="0" lIns="0" spcFirstLastPara="1" rIns="0" wrap="square" tIns="0">
            <a:spAutoFit/>
          </a:bodyPr>
          <a:lstStyle/>
          <a:p>
            <a:pPr indent="0" lvl="0" marL="0" marR="0" rtl="0" algn="l">
              <a:lnSpc>
                <a:spcPct val="156017"/>
              </a:lnSpc>
              <a:spcBef>
                <a:spcPts val="0"/>
              </a:spcBef>
              <a:spcAft>
                <a:spcPts val="0"/>
              </a:spcAft>
              <a:buNone/>
            </a:pPr>
            <a:r>
              <a:rPr i="0" lang="en-US" sz="3199" u="none" cap="none" strike="noStrike">
                <a:solidFill>
                  <a:srgbClr val="A5E9FE"/>
                </a:solidFill>
                <a:latin typeface="Tahoma"/>
                <a:ea typeface="Tahoma"/>
                <a:cs typeface="Tahoma"/>
                <a:sym typeface="Tahoma"/>
              </a:rPr>
              <a:t>Kursk case study</a:t>
            </a:r>
            <a:endParaRPr>
              <a:latin typeface="Tahoma"/>
              <a:ea typeface="Tahoma"/>
              <a:cs typeface="Tahoma"/>
              <a:sym typeface="Tahoma"/>
            </a:endParaRPr>
          </a:p>
        </p:txBody>
      </p:sp>
      <p:sp>
        <p:nvSpPr>
          <p:cNvPr id="199" name="Google Shape;199;p5"/>
          <p:cNvSpPr txBox="1"/>
          <p:nvPr/>
        </p:nvSpPr>
        <p:spPr>
          <a:xfrm>
            <a:off x="9671930"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03</a:t>
            </a:r>
            <a:endParaRPr>
              <a:latin typeface="Tahoma"/>
              <a:ea typeface="Tahoma"/>
              <a:cs typeface="Tahoma"/>
              <a:sym typeface="Tahoma"/>
            </a:endParaRPr>
          </a:p>
        </p:txBody>
      </p:sp>
      <p:sp>
        <p:nvSpPr>
          <p:cNvPr id="200" name="Google Shape;200;p5"/>
          <p:cNvSpPr txBox="1"/>
          <p:nvPr/>
        </p:nvSpPr>
        <p:spPr>
          <a:xfrm>
            <a:off x="13414442" y="5616041"/>
            <a:ext cx="2197200" cy="769500"/>
          </a:xfrm>
          <a:prstGeom prst="rect">
            <a:avLst/>
          </a:prstGeom>
          <a:noFill/>
          <a:ln>
            <a:noFill/>
          </a:ln>
        </p:spPr>
        <p:txBody>
          <a:bodyPr anchorCtr="0" anchor="t" bIns="0" lIns="0" spcFirstLastPara="1" rIns="0" wrap="square" tIns="0">
            <a:spAutoFit/>
          </a:bodyPr>
          <a:lstStyle/>
          <a:p>
            <a:pPr indent="0" lvl="0" marL="0" marR="0" rtl="0" algn="l">
              <a:lnSpc>
                <a:spcPct val="103000"/>
              </a:lnSpc>
              <a:spcBef>
                <a:spcPts val="0"/>
              </a:spcBef>
              <a:spcAft>
                <a:spcPts val="0"/>
              </a:spcAft>
              <a:buNone/>
            </a:pPr>
            <a:r>
              <a:rPr b="1" i="0" lang="en-US" sz="5000" u="none" cap="none" strike="noStrike">
                <a:solidFill>
                  <a:srgbClr val="A5E9FE"/>
                </a:solidFill>
                <a:latin typeface="Tahoma"/>
                <a:ea typeface="Tahoma"/>
                <a:cs typeface="Tahoma"/>
                <a:sym typeface="Tahoma"/>
              </a:rPr>
              <a:t>04</a:t>
            </a:r>
            <a:endParaRPr>
              <a:latin typeface="Tahoma"/>
              <a:ea typeface="Tahoma"/>
              <a:cs typeface="Tahoma"/>
              <a:sym typeface="Tahoma"/>
            </a:endParaRPr>
          </a:p>
        </p:txBody>
      </p:sp>
      <p:grpSp>
        <p:nvGrpSpPr>
          <p:cNvPr id="201" name="Google Shape;201;p5"/>
          <p:cNvGrpSpPr/>
          <p:nvPr/>
        </p:nvGrpSpPr>
        <p:grpSpPr>
          <a:xfrm>
            <a:off x="5739326" y="4633075"/>
            <a:ext cx="883735" cy="883735"/>
            <a:chOff x="0" y="0"/>
            <a:chExt cx="812800" cy="812800"/>
          </a:xfrm>
        </p:grpSpPr>
        <p:sp>
          <p:nvSpPr>
            <p:cNvPr id="202" name="Google Shape;202;p5"/>
            <p:cNvSpPr/>
            <p:nvPr/>
          </p:nvSpPr>
          <p:spPr>
            <a:xfrm>
              <a:off x="0" y="0"/>
              <a:ext cx="812800" cy="812800"/>
            </a:xfrm>
            <a:custGeom>
              <a:rect b="b" l="l" r="r" t="t"/>
              <a:pathLst>
                <a:path extrusionOk="0"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2F1FF"/>
            </a:solidFill>
            <a:ln>
              <a:noFill/>
            </a:ln>
          </p:spPr>
        </p:sp>
        <p:sp>
          <p:nvSpPr>
            <p:cNvPr id="203" name="Google Shape;203;p5"/>
            <p:cNvSpPr txBox="1"/>
            <p:nvPr/>
          </p:nvSpPr>
          <p:spPr>
            <a:xfrm>
              <a:off x="190500" y="257175"/>
              <a:ext cx="431800" cy="365125"/>
            </a:xfrm>
            <a:prstGeom prst="rect">
              <a:avLst/>
            </a:prstGeom>
            <a:noFill/>
            <a:ln>
              <a:noFill/>
            </a:ln>
          </p:spPr>
          <p:txBody>
            <a:bodyPr anchorCtr="0" anchor="ctr" bIns="50800" lIns="50800" spcFirstLastPara="1" rIns="50800" wrap="square" tIns="50800">
              <a:noAutofit/>
            </a:bodyPr>
            <a:lstStyle/>
            <a:p>
              <a:pPr indent="0" lvl="0" marL="0" marR="0" rtl="0" algn="ctr">
                <a:lnSpc>
                  <a:spcPct val="240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207" name="Shape 207"/>
        <p:cNvGrpSpPr/>
        <p:nvPr/>
      </p:nvGrpSpPr>
      <p:grpSpPr>
        <a:xfrm>
          <a:off x="0" y="0"/>
          <a:ext cx="0" cy="0"/>
          <a:chOff x="0" y="0"/>
          <a:chExt cx="0" cy="0"/>
        </a:xfrm>
      </p:grpSpPr>
      <p:sp>
        <p:nvSpPr>
          <p:cNvPr id="208" name="Google Shape;208;p6"/>
          <p:cNvSpPr/>
          <p:nvPr/>
        </p:nvSpPr>
        <p:spPr>
          <a:xfrm>
            <a:off x="127724" y="1462499"/>
            <a:ext cx="12995335" cy="8705149"/>
          </a:xfrm>
          <a:custGeom>
            <a:rect b="b" l="l" r="r" t="t"/>
            <a:pathLst>
              <a:path extrusionOk="0" h="1266743" w="1891036">
                <a:moveTo>
                  <a:pt x="0" y="0"/>
                </a:moveTo>
                <a:lnTo>
                  <a:pt x="1891036" y="0"/>
                </a:lnTo>
                <a:lnTo>
                  <a:pt x="1891036" y="1266743"/>
                </a:lnTo>
                <a:lnTo>
                  <a:pt x="0" y="1266743"/>
                </a:lnTo>
                <a:close/>
              </a:path>
            </a:pathLst>
          </a:custGeom>
          <a:blipFill rotWithShape="1">
            <a:blip r:embed="rId3">
              <a:alphaModFix/>
            </a:blip>
            <a:stretch>
              <a:fillRect b="-195" l="0" r="0" t="-195"/>
            </a:stretch>
          </a:blipFill>
          <a:ln>
            <a:noFill/>
          </a:ln>
        </p:spPr>
      </p:sp>
      <p:sp>
        <p:nvSpPr>
          <p:cNvPr id="209" name="Google Shape;209;p6"/>
          <p:cNvSpPr txBox="1"/>
          <p:nvPr/>
        </p:nvSpPr>
        <p:spPr>
          <a:xfrm>
            <a:off x="13341905" y="4070673"/>
            <a:ext cx="4946100" cy="59322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b="1" i="0" lang="en-US" sz="3568" u="none" cap="none" strike="noStrike">
                <a:solidFill>
                  <a:srgbClr val="FFFFFF"/>
                </a:solidFill>
                <a:latin typeface="Tahoma"/>
                <a:ea typeface="Tahoma"/>
                <a:cs typeface="Tahoma"/>
                <a:sym typeface="Tahoma"/>
              </a:rPr>
              <a:t>Βύθιση</a:t>
            </a:r>
            <a:r>
              <a:rPr i="0" lang="en-US" sz="3568" u="none" cap="none" strike="noStrike">
                <a:solidFill>
                  <a:srgbClr val="FFFFFF"/>
                </a:solidFill>
                <a:latin typeface="Tahoma"/>
                <a:ea typeface="Tahoma"/>
                <a:cs typeface="Tahoma"/>
                <a:sym typeface="Tahoma"/>
              </a:rPr>
              <a:t>: 12/8/2000  </a:t>
            </a:r>
            <a:endParaRPr>
              <a:latin typeface="Tahoma"/>
              <a:ea typeface="Tahoma"/>
              <a:cs typeface="Tahoma"/>
              <a:sym typeface="Tahoma"/>
            </a:endParaRPr>
          </a:p>
          <a:p>
            <a:pPr indent="0" lvl="0" marL="0" marR="0" rtl="0" algn="l">
              <a:lnSpc>
                <a:spcPct val="140022"/>
              </a:lnSpc>
              <a:spcBef>
                <a:spcPts val="0"/>
              </a:spcBef>
              <a:spcAft>
                <a:spcPts val="0"/>
              </a:spcAft>
              <a:buNone/>
            </a:pPr>
            <a:r>
              <a:t/>
            </a:r>
            <a:endParaRPr i="0" sz="3568" u="none" cap="none" strike="noStrike">
              <a:solidFill>
                <a:srgbClr val="FFFFFF"/>
              </a:solidFill>
              <a:latin typeface="Tahoma"/>
              <a:ea typeface="Tahoma"/>
              <a:cs typeface="Tahoma"/>
              <a:sym typeface="Tahoma"/>
            </a:endParaRPr>
          </a:p>
          <a:p>
            <a:pPr indent="0" lvl="0" marL="0" marR="0" rtl="0" algn="l">
              <a:lnSpc>
                <a:spcPct val="140022"/>
              </a:lnSpc>
              <a:spcBef>
                <a:spcPts val="0"/>
              </a:spcBef>
              <a:spcAft>
                <a:spcPts val="0"/>
              </a:spcAft>
              <a:buNone/>
            </a:pPr>
            <a:r>
              <a:rPr b="1" i="0" lang="en-US" sz="3568" u="none" cap="none" strike="noStrike">
                <a:solidFill>
                  <a:srgbClr val="FFFFFF"/>
                </a:solidFill>
                <a:latin typeface="Tahoma"/>
                <a:ea typeface="Tahoma"/>
                <a:cs typeface="Tahoma"/>
                <a:sym typeface="Tahoma"/>
              </a:rPr>
              <a:t>Λόγος</a:t>
            </a:r>
            <a:r>
              <a:rPr i="0" lang="en-US" sz="3568" u="none" cap="none" strike="noStrike">
                <a:solidFill>
                  <a:srgbClr val="FFFFFF"/>
                </a:solidFill>
                <a:latin typeface="Tahoma"/>
                <a:ea typeface="Tahoma"/>
                <a:cs typeface="Tahoma"/>
                <a:sym typeface="Tahoma"/>
              </a:rPr>
              <a:t>: 2 διαδοχικές εκρήξεις στο διαμέρισμα των τορπίλων</a:t>
            </a:r>
            <a:endParaRPr>
              <a:latin typeface="Tahoma"/>
              <a:ea typeface="Tahoma"/>
              <a:cs typeface="Tahoma"/>
              <a:sym typeface="Tahoma"/>
            </a:endParaRPr>
          </a:p>
          <a:p>
            <a:pPr indent="0" lvl="0" marL="0" marR="0" rtl="0" algn="l">
              <a:lnSpc>
                <a:spcPct val="140022"/>
              </a:lnSpc>
              <a:spcBef>
                <a:spcPts val="0"/>
              </a:spcBef>
              <a:spcAft>
                <a:spcPts val="0"/>
              </a:spcAft>
              <a:buNone/>
            </a:pPr>
            <a:r>
              <a:t/>
            </a:r>
            <a:endParaRPr i="0" sz="3568" u="none" cap="none" strike="noStrike">
              <a:solidFill>
                <a:srgbClr val="FFFFFF"/>
              </a:solidFill>
              <a:latin typeface="Tahoma"/>
              <a:ea typeface="Tahoma"/>
              <a:cs typeface="Tahoma"/>
              <a:sym typeface="Tahoma"/>
            </a:endParaRPr>
          </a:p>
          <a:p>
            <a:pPr indent="0" lvl="0" marL="0" marR="0" rtl="0" algn="l">
              <a:lnSpc>
                <a:spcPct val="140022"/>
              </a:lnSpc>
              <a:spcBef>
                <a:spcPts val="0"/>
              </a:spcBef>
              <a:spcAft>
                <a:spcPts val="0"/>
              </a:spcAft>
              <a:buNone/>
            </a:pPr>
            <a:r>
              <a:rPr b="1" i="0" lang="en-US" sz="3568" u="none" cap="none" strike="noStrike">
                <a:solidFill>
                  <a:srgbClr val="FFFFFF"/>
                </a:solidFill>
                <a:latin typeface="Tahoma"/>
                <a:ea typeface="Tahoma"/>
                <a:cs typeface="Tahoma"/>
                <a:sym typeface="Tahoma"/>
              </a:rPr>
              <a:t>Απώλειες</a:t>
            </a:r>
            <a:r>
              <a:rPr i="0" lang="en-US" sz="3568" u="none" cap="none" strike="noStrike">
                <a:solidFill>
                  <a:srgbClr val="FFFFFF"/>
                </a:solidFill>
                <a:latin typeface="Tahoma"/>
                <a:ea typeface="Tahoma"/>
                <a:cs typeface="Tahoma"/>
                <a:sym typeface="Tahoma"/>
              </a:rPr>
              <a:t>: 119 άτομα (όλο το πλήρωμα)</a:t>
            </a:r>
            <a:endParaRPr>
              <a:latin typeface="Tahoma"/>
              <a:ea typeface="Tahoma"/>
              <a:cs typeface="Tahoma"/>
              <a:sym typeface="Tahoma"/>
            </a:endParaRPr>
          </a:p>
        </p:txBody>
      </p:sp>
      <p:sp>
        <p:nvSpPr>
          <p:cNvPr id="210" name="Google Shape;210;p6"/>
          <p:cNvSpPr txBox="1"/>
          <p:nvPr/>
        </p:nvSpPr>
        <p:spPr>
          <a:xfrm>
            <a:off x="7862868" y="214895"/>
            <a:ext cx="10272600" cy="115170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1" i="0" lang="en-US" sz="7483" u="none" cap="none" strike="noStrike">
                <a:solidFill>
                  <a:srgbClr val="A5E9FE"/>
                </a:solidFill>
                <a:latin typeface="Tahoma"/>
                <a:ea typeface="Tahoma"/>
                <a:cs typeface="Tahoma"/>
                <a:sym typeface="Tahoma"/>
              </a:rPr>
              <a:t>KURSK CASE STUDY</a:t>
            </a:r>
            <a:endParaRPr>
              <a:solidFill>
                <a:srgbClr val="A5E9FE"/>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214" name="Shape 214"/>
        <p:cNvGrpSpPr/>
        <p:nvPr/>
      </p:nvGrpSpPr>
      <p:grpSpPr>
        <a:xfrm>
          <a:off x="0" y="0"/>
          <a:ext cx="0" cy="0"/>
          <a:chOff x="0" y="0"/>
          <a:chExt cx="0" cy="0"/>
        </a:xfrm>
      </p:grpSpPr>
      <p:sp>
        <p:nvSpPr>
          <p:cNvPr id="215" name="Google Shape;215;p7"/>
          <p:cNvSpPr/>
          <p:nvPr/>
        </p:nvSpPr>
        <p:spPr>
          <a:xfrm>
            <a:off x="1012111" y="1334200"/>
            <a:ext cx="2411490" cy="2518912"/>
          </a:xfrm>
          <a:custGeom>
            <a:rect b="b" l="l" r="r" t="t"/>
            <a:pathLst>
              <a:path extrusionOk="0" h="3273409" w="3133810">
                <a:moveTo>
                  <a:pt x="3009350" y="3273409"/>
                </a:moveTo>
                <a:lnTo>
                  <a:pt x="124460" y="3273409"/>
                </a:lnTo>
                <a:cubicBezTo>
                  <a:pt x="55880" y="3273409"/>
                  <a:pt x="0" y="3217529"/>
                  <a:pt x="0" y="3148948"/>
                </a:cubicBezTo>
                <a:lnTo>
                  <a:pt x="0" y="124460"/>
                </a:lnTo>
                <a:cubicBezTo>
                  <a:pt x="0" y="55880"/>
                  <a:pt x="55880" y="0"/>
                  <a:pt x="124460" y="0"/>
                </a:cubicBezTo>
                <a:lnTo>
                  <a:pt x="3009350" y="0"/>
                </a:lnTo>
                <a:cubicBezTo>
                  <a:pt x="3077930" y="0"/>
                  <a:pt x="3133810" y="55880"/>
                  <a:pt x="3133810" y="124460"/>
                </a:cubicBezTo>
                <a:lnTo>
                  <a:pt x="3133810" y="3148949"/>
                </a:lnTo>
                <a:cubicBezTo>
                  <a:pt x="3133810" y="3217529"/>
                  <a:pt x="3077930" y="3273409"/>
                  <a:pt x="3009350" y="32734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8098049" y="1334200"/>
            <a:ext cx="2411490" cy="2518912"/>
          </a:xfrm>
          <a:custGeom>
            <a:rect b="b" l="l" r="r" t="t"/>
            <a:pathLst>
              <a:path extrusionOk="0" h="3273409" w="3133810">
                <a:moveTo>
                  <a:pt x="3009350" y="3273409"/>
                </a:moveTo>
                <a:lnTo>
                  <a:pt x="124460" y="3273409"/>
                </a:lnTo>
                <a:cubicBezTo>
                  <a:pt x="55880" y="3273409"/>
                  <a:pt x="0" y="3217529"/>
                  <a:pt x="0" y="3148948"/>
                </a:cubicBezTo>
                <a:lnTo>
                  <a:pt x="0" y="124460"/>
                </a:lnTo>
                <a:cubicBezTo>
                  <a:pt x="0" y="55880"/>
                  <a:pt x="55880" y="0"/>
                  <a:pt x="124460" y="0"/>
                </a:cubicBezTo>
                <a:lnTo>
                  <a:pt x="3009350" y="0"/>
                </a:lnTo>
                <a:cubicBezTo>
                  <a:pt x="3077930" y="0"/>
                  <a:pt x="3133810" y="55880"/>
                  <a:pt x="3133810" y="124460"/>
                </a:cubicBezTo>
                <a:lnTo>
                  <a:pt x="3133810" y="3148949"/>
                </a:lnTo>
                <a:cubicBezTo>
                  <a:pt x="3133810" y="3217529"/>
                  <a:pt x="3077930" y="3273409"/>
                  <a:pt x="3009350" y="32734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11777895" y="749928"/>
            <a:ext cx="2411490" cy="3103185"/>
          </a:xfrm>
          <a:custGeom>
            <a:rect b="b" l="l" r="r" t="t"/>
            <a:pathLst>
              <a:path extrusionOk="0"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4456717" y="1334200"/>
            <a:ext cx="2411490" cy="2518912"/>
          </a:xfrm>
          <a:custGeom>
            <a:rect b="b" l="l" r="r" t="t"/>
            <a:pathLst>
              <a:path extrusionOk="0" h="3273409" w="3133810">
                <a:moveTo>
                  <a:pt x="3009350" y="3273409"/>
                </a:moveTo>
                <a:lnTo>
                  <a:pt x="124460" y="3273409"/>
                </a:lnTo>
                <a:cubicBezTo>
                  <a:pt x="55880" y="3273409"/>
                  <a:pt x="0" y="3217529"/>
                  <a:pt x="0" y="3148948"/>
                </a:cubicBezTo>
                <a:lnTo>
                  <a:pt x="0" y="124460"/>
                </a:lnTo>
                <a:cubicBezTo>
                  <a:pt x="0" y="55880"/>
                  <a:pt x="55880" y="0"/>
                  <a:pt x="124460" y="0"/>
                </a:cubicBezTo>
                <a:lnTo>
                  <a:pt x="3009350" y="0"/>
                </a:lnTo>
                <a:cubicBezTo>
                  <a:pt x="3077930" y="0"/>
                  <a:pt x="3133810" y="55880"/>
                  <a:pt x="3133810" y="124460"/>
                </a:cubicBezTo>
                <a:lnTo>
                  <a:pt x="3133810" y="3148949"/>
                </a:lnTo>
                <a:cubicBezTo>
                  <a:pt x="3133810" y="3217529"/>
                  <a:pt x="3077930" y="3273409"/>
                  <a:pt x="3009350" y="32734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txBox="1"/>
          <p:nvPr/>
        </p:nvSpPr>
        <p:spPr>
          <a:xfrm>
            <a:off x="1144732" y="2794650"/>
            <a:ext cx="2170200" cy="9072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έλλειψη κατάρτισης</a:t>
            </a:r>
            <a:endParaRPr>
              <a:latin typeface="Tahoma"/>
              <a:ea typeface="Tahoma"/>
              <a:cs typeface="Tahoma"/>
              <a:sym typeface="Tahoma"/>
            </a:endParaRPr>
          </a:p>
        </p:txBody>
      </p:sp>
      <p:sp>
        <p:nvSpPr>
          <p:cNvPr id="220" name="Google Shape;220;p7"/>
          <p:cNvSpPr txBox="1"/>
          <p:nvPr/>
        </p:nvSpPr>
        <p:spPr>
          <a:xfrm>
            <a:off x="1144732" y="1464514"/>
            <a:ext cx="520800" cy="394500"/>
          </a:xfrm>
          <a:prstGeom prst="rect">
            <a:avLst/>
          </a:prstGeom>
          <a:noFill/>
          <a:ln>
            <a:noFill/>
          </a:ln>
        </p:spPr>
        <p:txBody>
          <a:bodyPr anchorCtr="0" anchor="t" bIns="0" lIns="0" spcFirstLastPara="1" rIns="0" wrap="square" tIns="0">
            <a:spAutoFit/>
          </a:bodyPr>
          <a:lstStyle/>
          <a:p>
            <a:pPr indent="0" lvl="1" marL="0" marR="0" rtl="0" algn="l">
              <a:lnSpc>
                <a:spcPct val="156986"/>
              </a:lnSpc>
              <a:spcBef>
                <a:spcPts val="0"/>
              </a:spcBef>
              <a:spcAft>
                <a:spcPts val="0"/>
              </a:spcAft>
              <a:buNone/>
            </a:pPr>
            <a:r>
              <a:rPr b="1" i="0" lang="en-US" sz="2562" u="none" cap="none" strike="noStrike">
                <a:solidFill>
                  <a:srgbClr val="2D8BBA"/>
                </a:solidFill>
                <a:latin typeface="Tahoma"/>
                <a:ea typeface="Tahoma"/>
                <a:cs typeface="Tahoma"/>
                <a:sym typeface="Tahoma"/>
              </a:rPr>
              <a:t>01</a:t>
            </a:r>
            <a:endParaRPr>
              <a:latin typeface="Tahoma"/>
              <a:ea typeface="Tahoma"/>
              <a:cs typeface="Tahoma"/>
              <a:sym typeface="Tahoma"/>
            </a:endParaRPr>
          </a:p>
        </p:txBody>
      </p:sp>
      <p:sp>
        <p:nvSpPr>
          <p:cNvPr id="221" name="Google Shape;221;p7"/>
          <p:cNvSpPr txBox="1"/>
          <p:nvPr/>
        </p:nvSpPr>
        <p:spPr>
          <a:xfrm>
            <a:off x="8138652" y="2375550"/>
            <a:ext cx="2411400" cy="14199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προετοιμασία ασκησης σκοποβολής</a:t>
            </a:r>
            <a:endParaRPr>
              <a:latin typeface="Tahoma"/>
              <a:ea typeface="Tahoma"/>
              <a:cs typeface="Tahoma"/>
              <a:sym typeface="Tahoma"/>
            </a:endParaRPr>
          </a:p>
        </p:txBody>
      </p:sp>
      <p:sp>
        <p:nvSpPr>
          <p:cNvPr id="222" name="Google Shape;222;p7"/>
          <p:cNvSpPr txBox="1"/>
          <p:nvPr/>
        </p:nvSpPr>
        <p:spPr>
          <a:xfrm>
            <a:off x="8337990" y="1464514"/>
            <a:ext cx="520800" cy="394500"/>
          </a:xfrm>
          <a:prstGeom prst="rect">
            <a:avLst/>
          </a:prstGeom>
          <a:noFill/>
          <a:ln>
            <a:noFill/>
          </a:ln>
        </p:spPr>
        <p:txBody>
          <a:bodyPr anchorCtr="0" anchor="t" bIns="0" lIns="0" spcFirstLastPara="1" rIns="0" wrap="square" tIns="0">
            <a:spAutoFit/>
          </a:bodyPr>
          <a:lstStyle/>
          <a:p>
            <a:pPr indent="0" lvl="1" marL="0" marR="0" rtl="0" algn="l">
              <a:lnSpc>
                <a:spcPct val="156986"/>
              </a:lnSpc>
              <a:spcBef>
                <a:spcPts val="0"/>
              </a:spcBef>
              <a:spcAft>
                <a:spcPts val="0"/>
              </a:spcAft>
              <a:buNone/>
            </a:pPr>
            <a:r>
              <a:rPr b="1" i="0" lang="en-US" sz="2562" u="none" cap="none" strike="noStrike">
                <a:solidFill>
                  <a:srgbClr val="2D8BBA"/>
                </a:solidFill>
                <a:latin typeface="Tahoma"/>
                <a:ea typeface="Tahoma"/>
                <a:cs typeface="Tahoma"/>
                <a:sym typeface="Tahoma"/>
              </a:rPr>
              <a:t>03</a:t>
            </a:r>
            <a:endParaRPr>
              <a:latin typeface="Tahoma"/>
              <a:ea typeface="Tahoma"/>
              <a:cs typeface="Tahoma"/>
              <a:sym typeface="Tahoma"/>
            </a:endParaRPr>
          </a:p>
        </p:txBody>
      </p:sp>
      <p:sp>
        <p:nvSpPr>
          <p:cNvPr id="223" name="Google Shape;223;p7"/>
          <p:cNvSpPr txBox="1"/>
          <p:nvPr/>
        </p:nvSpPr>
        <p:spPr>
          <a:xfrm>
            <a:off x="11832352" y="1461150"/>
            <a:ext cx="2302500" cy="24453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έκρηξη τορπίλης USET-80 στον σωλήνα τορπίλης</a:t>
            </a:r>
            <a:endParaRPr>
              <a:latin typeface="Tahoma"/>
              <a:ea typeface="Tahoma"/>
              <a:cs typeface="Tahoma"/>
              <a:sym typeface="Tahoma"/>
            </a:endParaRPr>
          </a:p>
        </p:txBody>
      </p:sp>
      <p:sp>
        <p:nvSpPr>
          <p:cNvPr id="224" name="Google Shape;224;p7"/>
          <p:cNvSpPr txBox="1"/>
          <p:nvPr/>
        </p:nvSpPr>
        <p:spPr>
          <a:xfrm>
            <a:off x="12085057" y="908861"/>
            <a:ext cx="520800" cy="394500"/>
          </a:xfrm>
          <a:prstGeom prst="rect">
            <a:avLst/>
          </a:prstGeom>
          <a:noFill/>
          <a:ln>
            <a:noFill/>
          </a:ln>
        </p:spPr>
        <p:txBody>
          <a:bodyPr anchorCtr="0" anchor="t" bIns="0" lIns="0" spcFirstLastPara="1" rIns="0" wrap="square" tIns="0">
            <a:spAutoFit/>
          </a:bodyPr>
          <a:lstStyle/>
          <a:p>
            <a:pPr indent="0" lvl="1" marL="0" marR="0" rtl="0" algn="l">
              <a:lnSpc>
                <a:spcPct val="156986"/>
              </a:lnSpc>
              <a:spcBef>
                <a:spcPts val="0"/>
              </a:spcBef>
              <a:spcAft>
                <a:spcPts val="0"/>
              </a:spcAft>
              <a:buNone/>
            </a:pPr>
            <a:r>
              <a:rPr b="1" i="0" lang="en-US" sz="2562" u="none" cap="none" strike="noStrike">
                <a:solidFill>
                  <a:srgbClr val="2D8BBA"/>
                </a:solidFill>
                <a:latin typeface="Tahoma"/>
                <a:ea typeface="Tahoma"/>
                <a:cs typeface="Tahoma"/>
                <a:sym typeface="Tahoma"/>
              </a:rPr>
              <a:t>04</a:t>
            </a:r>
            <a:endParaRPr>
              <a:latin typeface="Tahoma"/>
              <a:ea typeface="Tahoma"/>
              <a:cs typeface="Tahoma"/>
              <a:sym typeface="Tahoma"/>
            </a:endParaRPr>
          </a:p>
        </p:txBody>
      </p:sp>
      <p:sp>
        <p:nvSpPr>
          <p:cNvPr id="225" name="Google Shape;225;p7"/>
          <p:cNvSpPr txBox="1"/>
          <p:nvPr/>
        </p:nvSpPr>
        <p:spPr>
          <a:xfrm>
            <a:off x="4571923" y="2756550"/>
            <a:ext cx="2181000" cy="9072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στρατιωτική άσκηση 2000</a:t>
            </a:r>
            <a:endParaRPr>
              <a:latin typeface="Tahoma"/>
              <a:ea typeface="Tahoma"/>
              <a:cs typeface="Tahoma"/>
              <a:sym typeface="Tahoma"/>
            </a:endParaRPr>
          </a:p>
        </p:txBody>
      </p:sp>
      <p:sp>
        <p:nvSpPr>
          <p:cNvPr id="226" name="Google Shape;226;p7"/>
          <p:cNvSpPr txBox="1"/>
          <p:nvPr/>
        </p:nvSpPr>
        <p:spPr>
          <a:xfrm>
            <a:off x="4688422" y="1464514"/>
            <a:ext cx="520800" cy="394500"/>
          </a:xfrm>
          <a:prstGeom prst="rect">
            <a:avLst/>
          </a:prstGeom>
          <a:noFill/>
          <a:ln>
            <a:noFill/>
          </a:ln>
        </p:spPr>
        <p:txBody>
          <a:bodyPr anchorCtr="0" anchor="t" bIns="0" lIns="0" spcFirstLastPara="1" rIns="0" wrap="square" tIns="0">
            <a:spAutoFit/>
          </a:bodyPr>
          <a:lstStyle/>
          <a:p>
            <a:pPr indent="0" lvl="1" marL="0" marR="0" rtl="0" algn="l">
              <a:lnSpc>
                <a:spcPct val="156986"/>
              </a:lnSpc>
              <a:spcBef>
                <a:spcPts val="0"/>
              </a:spcBef>
              <a:spcAft>
                <a:spcPts val="0"/>
              </a:spcAft>
              <a:buNone/>
            </a:pPr>
            <a:r>
              <a:rPr b="1" i="0" lang="en-US" sz="2562" u="none" cap="none" strike="noStrike">
                <a:solidFill>
                  <a:srgbClr val="2D8BBA"/>
                </a:solidFill>
                <a:latin typeface="Tahoma"/>
                <a:ea typeface="Tahoma"/>
                <a:cs typeface="Tahoma"/>
                <a:sym typeface="Tahoma"/>
              </a:rPr>
              <a:t>02</a:t>
            </a:r>
            <a:endParaRPr>
              <a:latin typeface="Tahoma"/>
              <a:ea typeface="Tahoma"/>
              <a:cs typeface="Tahoma"/>
              <a:sym typeface="Tahoma"/>
            </a:endParaRPr>
          </a:p>
        </p:txBody>
      </p:sp>
      <p:sp>
        <p:nvSpPr>
          <p:cNvPr id="227" name="Google Shape;227;p7"/>
          <p:cNvSpPr/>
          <p:nvPr/>
        </p:nvSpPr>
        <p:spPr>
          <a:xfrm>
            <a:off x="11665559" y="6077042"/>
            <a:ext cx="2411490" cy="2460939"/>
          </a:xfrm>
          <a:custGeom>
            <a:rect b="b" l="l" r="r" t="t"/>
            <a:pathLst>
              <a:path extrusionOk="0" h="3198071" w="3133810">
                <a:moveTo>
                  <a:pt x="3009350" y="3198070"/>
                </a:moveTo>
                <a:lnTo>
                  <a:pt x="124460" y="3198070"/>
                </a:lnTo>
                <a:cubicBezTo>
                  <a:pt x="55880" y="3198070"/>
                  <a:pt x="0" y="3142191"/>
                  <a:pt x="0" y="3073610"/>
                </a:cubicBezTo>
                <a:lnTo>
                  <a:pt x="0" y="124460"/>
                </a:lnTo>
                <a:cubicBezTo>
                  <a:pt x="0" y="55880"/>
                  <a:pt x="55880" y="0"/>
                  <a:pt x="124460" y="0"/>
                </a:cubicBezTo>
                <a:lnTo>
                  <a:pt x="3009350" y="0"/>
                </a:lnTo>
                <a:cubicBezTo>
                  <a:pt x="3077930" y="0"/>
                  <a:pt x="3133810" y="55880"/>
                  <a:pt x="3133810" y="124460"/>
                </a:cubicBezTo>
                <a:lnTo>
                  <a:pt x="3133810" y="3073611"/>
                </a:lnTo>
                <a:cubicBezTo>
                  <a:pt x="3133810" y="3142191"/>
                  <a:pt x="3077930" y="3198071"/>
                  <a:pt x="3009350" y="319807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14895734" y="1392173"/>
            <a:ext cx="2411490" cy="2460939"/>
          </a:xfrm>
          <a:custGeom>
            <a:rect b="b" l="l" r="r" t="t"/>
            <a:pathLst>
              <a:path extrusionOk="0" h="3198071" w="3133810">
                <a:moveTo>
                  <a:pt x="3009350" y="3198070"/>
                </a:moveTo>
                <a:lnTo>
                  <a:pt x="124460" y="3198070"/>
                </a:lnTo>
                <a:cubicBezTo>
                  <a:pt x="55880" y="3198070"/>
                  <a:pt x="0" y="3142191"/>
                  <a:pt x="0" y="3073610"/>
                </a:cubicBezTo>
                <a:lnTo>
                  <a:pt x="0" y="124460"/>
                </a:lnTo>
                <a:cubicBezTo>
                  <a:pt x="0" y="55880"/>
                  <a:pt x="55880" y="0"/>
                  <a:pt x="124460" y="0"/>
                </a:cubicBezTo>
                <a:lnTo>
                  <a:pt x="3009350" y="0"/>
                </a:lnTo>
                <a:cubicBezTo>
                  <a:pt x="3077930" y="0"/>
                  <a:pt x="3133810" y="55880"/>
                  <a:pt x="3133810" y="124460"/>
                </a:cubicBezTo>
                <a:lnTo>
                  <a:pt x="3133810" y="3073611"/>
                </a:lnTo>
                <a:cubicBezTo>
                  <a:pt x="3133810" y="3142191"/>
                  <a:pt x="3077930" y="3198071"/>
                  <a:pt x="3009350" y="319807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14895734" y="6077042"/>
            <a:ext cx="2411490" cy="2460939"/>
          </a:xfrm>
          <a:custGeom>
            <a:rect b="b" l="l" r="r" t="t"/>
            <a:pathLst>
              <a:path extrusionOk="0" h="3198071" w="3133810">
                <a:moveTo>
                  <a:pt x="3009350" y="3198070"/>
                </a:moveTo>
                <a:lnTo>
                  <a:pt x="124460" y="3198070"/>
                </a:lnTo>
                <a:cubicBezTo>
                  <a:pt x="55880" y="3198070"/>
                  <a:pt x="0" y="3142191"/>
                  <a:pt x="0" y="3073610"/>
                </a:cubicBezTo>
                <a:lnTo>
                  <a:pt x="0" y="124460"/>
                </a:lnTo>
                <a:cubicBezTo>
                  <a:pt x="0" y="55880"/>
                  <a:pt x="55880" y="0"/>
                  <a:pt x="124460" y="0"/>
                </a:cubicBezTo>
                <a:lnTo>
                  <a:pt x="3009350" y="0"/>
                </a:lnTo>
                <a:cubicBezTo>
                  <a:pt x="3077930" y="0"/>
                  <a:pt x="3133810" y="55880"/>
                  <a:pt x="3133810" y="124460"/>
                </a:cubicBezTo>
                <a:lnTo>
                  <a:pt x="3133810" y="3073611"/>
                </a:lnTo>
                <a:cubicBezTo>
                  <a:pt x="3133810" y="3142191"/>
                  <a:pt x="3077930" y="3198071"/>
                  <a:pt x="3009350" y="319807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txBox="1"/>
          <p:nvPr/>
        </p:nvSpPr>
        <p:spPr>
          <a:xfrm>
            <a:off x="11727507" y="7060420"/>
            <a:ext cx="2287500" cy="14199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βραχυκύκλω-μα λόγω νερού</a:t>
            </a:r>
            <a:endParaRPr>
              <a:latin typeface="Tahoma"/>
              <a:ea typeface="Tahoma"/>
              <a:cs typeface="Tahoma"/>
              <a:sym typeface="Tahoma"/>
            </a:endParaRPr>
          </a:p>
        </p:txBody>
      </p:sp>
      <p:sp>
        <p:nvSpPr>
          <p:cNvPr id="231" name="Google Shape;231;p7"/>
          <p:cNvSpPr txBox="1"/>
          <p:nvPr/>
        </p:nvSpPr>
        <p:spPr>
          <a:xfrm>
            <a:off x="11895971" y="6129650"/>
            <a:ext cx="520800" cy="394500"/>
          </a:xfrm>
          <a:prstGeom prst="rect">
            <a:avLst/>
          </a:prstGeom>
          <a:noFill/>
          <a:ln>
            <a:noFill/>
          </a:ln>
        </p:spPr>
        <p:txBody>
          <a:bodyPr anchorCtr="0" anchor="t" bIns="0" lIns="0" spcFirstLastPara="1" rIns="0" wrap="square" tIns="0">
            <a:spAutoFit/>
          </a:bodyPr>
          <a:lstStyle/>
          <a:p>
            <a:pPr indent="0" lvl="1" marL="0" marR="0" rtl="0" algn="ctr">
              <a:lnSpc>
                <a:spcPct val="156986"/>
              </a:lnSpc>
              <a:spcBef>
                <a:spcPts val="0"/>
              </a:spcBef>
              <a:spcAft>
                <a:spcPts val="0"/>
              </a:spcAft>
              <a:buNone/>
            </a:pPr>
            <a:r>
              <a:rPr b="1" i="0" lang="en-US" sz="2562" u="none" cap="none" strike="noStrike">
                <a:solidFill>
                  <a:srgbClr val="2D8BBA"/>
                </a:solidFill>
                <a:latin typeface="Tahoma"/>
                <a:ea typeface="Tahoma"/>
                <a:cs typeface="Tahoma"/>
                <a:sym typeface="Tahoma"/>
              </a:rPr>
              <a:t>07</a:t>
            </a:r>
            <a:endParaRPr>
              <a:latin typeface="Tahoma"/>
              <a:ea typeface="Tahoma"/>
              <a:cs typeface="Tahoma"/>
              <a:sym typeface="Tahoma"/>
            </a:endParaRPr>
          </a:p>
        </p:txBody>
      </p:sp>
      <p:sp>
        <p:nvSpPr>
          <p:cNvPr id="232" name="Google Shape;232;p7"/>
          <p:cNvSpPr txBox="1"/>
          <p:nvPr/>
        </p:nvSpPr>
        <p:spPr>
          <a:xfrm>
            <a:off x="14895734" y="2375550"/>
            <a:ext cx="2411400" cy="14199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εισροή νερού στο δωμάτιο τορπιλών</a:t>
            </a:r>
            <a:endParaRPr>
              <a:latin typeface="Tahoma"/>
              <a:ea typeface="Tahoma"/>
              <a:cs typeface="Tahoma"/>
              <a:sym typeface="Tahoma"/>
            </a:endParaRPr>
          </a:p>
        </p:txBody>
      </p:sp>
      <p:sp>
        <p:nvSpPr>
          <p:cNvPr id="233" name="Google Shape;233;p7"/>
          <p:cNvSpPr txBox="1"/>
          <p:nvPr/>
        </p:nvSpPr>
        <p:spPr>
          <a:xfrm>
            <a:off x="15006161" y="1444780"/>
            <a:ext cx="520800" cy="394500"/>
          </a:xfrm>
          <a:prstGeom prst="rect">
            <a:avLst/>
          </a:prstGeom>
          <a:noFill/>
          <a:ln>
            <a:noFill/>
          </a:ln>
        </p:spPr>
        <p:txBody>
          <a:bodyPr anchorCtr="0" anchor="t" bIns="0" lIns="0" spcFirstLastPara="1" rIns="0" wrap="square" tIns="0">
            <a:spAutoFit/>
          </a:bodyPr>
          <a:lstStyle/>
          <a:p>
            <a:pPr indent="0" lvl="1" marL="0" marR="0" rtl="0" algn="l">
              <a:lnSpc>
                <a:spcPct val="156986"/>
              </a:lnSpc>
              <a:spcBef>
                <a:spcPts val="0"/>
              </a:spcBef>
              <a:spcAft>
                <a:spcPts val="0"/>
              </a:spcAft>
              <a:buNone/>
            </a:pPr>
            <a:r>
              <a:rPr b="1" i="0" lang="en-US" sz="2562" u="none" cap="none" strike="noStrike">
                <a:solidFill>
                  <a:srgbClr val="2D8BBA"/>
                </a:solidFill>
                <a:latin typeface="Tahoma"/>
                <a:ea typeface="Tahoma"/>
                <a:cs typeface="Tahoma"/>
                <a:sym typeface="Tahoma"/>
              </a:rPr>
              <a:t>05</a:t>
            </a:r>
            <a:endParaRPr>
              <a:latin typeface="Tahoma"/>
              <a:ea typeface="Tahoma"/>
              <a:cs typeface="Tahoma"/>
              <a:sym typeface="Tahoma"/>
            </a:endParaRPr>
          </a:p>
        </p:txBody>
      </p:sp>
      <p:sp>
        <p:nvSpPr>
          <p:cNvPr id="234" name="Google Shape;234;p7"/>
          <p:cNvSpPr txBox="1"/>
          <p:nvPr/>
        </p:nvSpPr>
        <p:spPr>
          <a:xfrm>
            <a:off x="15010940" y="7060420"/>
            <a:ext cx="2181000" cy="14199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διαταγή καπετάνιου για ανάδυση</a:t>
            </a:r>
            <a:endParaRPr>
              <a:latin typeface="Tahoma"/>
              <a:ea typeface="Tahoma"/>
              <a:cs typeface="Tahoma"/>
              <a:sym typeface="Tahoma"/>
            </a:endParaRPr>
          </a:p>
        </p:txBody>
      </p:sp>
      <p:sp>
        <p:nvSpPr>
          <p:cNvPr id="235" name="Google Shape;235;p7"/>
          <p:cNvSpPr txBox="1"/>
          <p:nvPr/>
        </p:nvSpPr>
        <p:spPr>
          <a:xfrm>
            <a:off x="15088840" y="6129650"/>
            <a:ext cx="520800" cy="394500"/>
          </a:xfrm>
          <a:prstGeom prst="rect">
            <a:avLst/>
          </a:prstGeom>
          <a:noFill/>
          <a:ln>
            <a:noFill/>
          </a:ln>
        </p:spPr>
        <p:txBody>
          <a:bodyPr anchorCtr="0" anchor="t" bIns="0" lIns="0" spcFirstLastPara="1" rIns="0" wrap="square" tIns="0">
            <a:spAutoFit/>
          </a:bodyPr>
          <a:lstStyle/>
          <a:p>
            <a:pPr indent="0" lvl="1" marL="0" marR="0" rtl="0" algn="ctr">
              <a:lnSpc>
                <a:spcPct val="156986"/>
              </a:lnSpc>
              <a:spcBef>
                <a:spcPts val="0"/>
              </a:spcBef>
              <a:spcAft>
                <a:spcPts val="0"/>
              </a:spcAft>
              <a:buNone/>
            </a:pPr>
            <a:r>
              <a:rPr b="1" i="0" lang="en-US" sz="2562" u="none" cap="none" strike="noStrike">
                <a:solidFill>
                  <a:srgbClr val="2D8BBA"/>
                </a:solidFill>
                <a:latin typeface="Tahoma"/>
                <a:ea typeface="Tahoma"/>
                <a:cs typeface="Tahoma"/>
                <a:sym typeface="Tahoma"/>
              </a:rPr>
              <a:t>06</a:t>
            </a:r>
            <a:endParaRPr>
              <a:latin typeface="Tahoma"/>
              <a:ea typeface="Tahoma"/>
              <a:cs typeface="Tahoma"/>
              <a:sym typeface="Tahoma"/>
            </a:endParaRPr>
          </a:p>
        </p:txBody>
      </p:sp>
      <p:sp>
        <p:nvSpPr>
          <p:cNvPr id="236" name="Google Shape;236;p7"/>
          <p:cNvSpPr/>
          <p:nvPr/>
        </p:nvSpPr>
        <p:spPr>
          <a:xfrm>
            <a:off x="688826" y="6077050"/>
            <a:ext cx="2726415" cy="2410476"/>
          </a:xfrm>
          <a:custGeom>
            <a:rect b="b" l="l" r="r" t="t"/>
            <a:pathLst>
              <a:path extrusionOk="0" h="3130488" w="3133810">
                <a:moveTo>
                  <a:pt x="3009350" y="3130488"/>
                </a:moveTo>
                <a:lnTo>
                  <a:pt x="124460" y="3130488"/>
                </a:lnTo>
                <a:cubicBezTo>
                  <a:pt x="55880" y="3130488"/>
                  <a:pt x="0" y="3074608"/>
                  <a:pt x="0" y="3006028"/>
                </a:cubicBezTo>
                <a:lnTo>
                  <a:pt x="0" y="124460"/>
                </a:lnTo>
                <a:cubicBezTo>
                  <a:pt x="0" y="55880"/>
                  <a:pt x="55880" y="0"/>
                  <a:pt x="124460" y="0"/>
                </a:cubicBezTo>
                <a:lnTo>
                  <a:pt x="3009350" y="0"/>
                </a:lnTo>
                <a:cubicBezTo>
                  <a:pt x="3077930" y="0"/>
                  <a:pt x="3133810" y="55880"/>
                  <a:pt x="3133810" y="124460"/>
                </a:cubicBezTo>
                <a:lnTo>
                  <a:pt x="3133810" y="3006028"/>
                </a:lnTo>
                <a:cubicBezTo>
                  <a:pt x="3133810" y="3074608"/>
                  <a:pt x="3077930" y="3130488"/>
                  <a:pt x="3009350" y="313048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4391326" y="6077042"/>
            <a:ext cx="2411490" cy="2408934"/>
          </a:xfrm>
          <a:custGeom>
            <a:rect b="b" l="l" r="r" t="t"/>
            <a:pathLst>
              <a:path extrusionOk="0" h="3130488" w="3133810">
                <a:moveTo>
                  <a:pt x="3009350" y="3130488"/>
                </a:moveTo>
                <a:lnTo>
                  <a:pt x="124460" y="3130488"/>
                </a:lnTo>
                <a:cubicBezTo>
                  <a:pt x="55880" y="3130488"/>
                  <a:pt x="0" y="3074608"/>
                  <a:pt x="0" y="3006028"/>
                </a:cubicBezTo>
                <a:lnTo>
                  <a:pt x="0" y="124460"/>
                </a:lnTo>
                <a:cubicBezTo>
                  <a:pt x="0" y="55880"/>
                  <a:pt x="55880" y="0"/>
                  <a:pt x="124460" y="0"/>
                </a:cubicBezTo>
                <a:lnTo>
                  <a:pt x="3009350" y="0"/>
                </a:lnTo>
                <a:cubicBezTo>
                  <a:pt x="3077930" y="0"/>
                  <a:pt x="3133810" y="55880"/>
                  <a:pt x="3133810" y="124460"/>
                </a:cubicBezTo>
                <a:lnTo>
                  <a:pt x="3133810" y="3006028"/>
                </a:lnTo>
                <a:cubicBezTo>
                  <a:pt x="3133810" y="3074608"/>
                  <a:pt x="3077930" y="3130488"/>
                  <a:pt x="3009350" y="313048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txBox="1"/>
          <p:nvPr/>
        </p:nvSpPr>
        <p:spPr>
          <a:xfrm>
            <a:off x="815948" y="6838400"/>
            <a:ext cx="2411400" cy="14199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εκπυρσοκρότη-ση τορπιλών πολέμου</a:t>
            </a:r>
            <a:endParaRPr>
              <a:latin typeface="Tahoma"/>
              <a:ea typeface="Tahoma"/>
              <a:cs typeface="Tahoma"/>
              <a:sym typeface="Tahoma"/>
            </a:endParaRPr>
          </a:p>
        </p:txBody>
      </p:sp>
      <p:sp>
        <p:nvSpPr>
          <p:cNvPr id="239" name="Google Shape;239;p7"/>
          <p:cNvSpPr txBox="1"/>
          <p:nvPr/>
        </p:nvSpPr>
        <p:spPr>
          <a:xfrm>
            <a:off x="1202537" y="6129650"/>
            <a:ext cx="520800" cy="394500"/>
          </a:xfrm>
          <a:prstGeom prst="rect">
            <a:avLst/>
          </a:prstGeom>
          <a:noFill/>
          <a:ln>
            <a:noFill/>
          </a:ln>
        </p:spPr>
        <p:txBody>
          <a:bodyPr anchorCtr="0" anchor="t" bIns="0" lIns="0" spcFirstLastPara="1" rIns="0" wrap="square" tIns="0">
            <a:spAutoFit/>
          </a:bodyPr>
          <a:lstStyle/>
          <a:p>
            <a:pPr indent="0" lvl="1" marL="0" marR="0" rtl="0" algn="ctr">
              <a:lnSpc>
                <a:spcPct val="156986"/>
              </a:lnSpc>
              <a:spcBef>
                <a:spcPts val="0"/>
              </a:spcBef>
              <a:spcAft>
                <a:spcPts val="0"/>
              </a:spcAft>
              <a:buNone/>
            </a:pPr>
            <a:r>
              <a:rPr b="1" i="0" lang="en-US" sz="2562" u="none" cap="none" strike="noStrike">
                <a:solidFill>
                  <a:srgbClr val="2D8BBA"/>
                </a:solidFill>
                <a:latin typeface="Tahoma"/>
                <a:ea typeface="Tahoma"/>
                <a:cs typeface="Tahoma"/>
                <a:sym typeface="Tahoma"/>
              </a:rPr>
              <a:t>10</a:t>
            </a:r>
            <a:endParaRPr>
              <a:latin typeface="Tahoma"/>
              <a:ea typeface="Tahoma"/>
              <a:cs typeface="Tahoma"/>
              <a:sym typeface="Tahoma"/>
            </a:endParaRPr>
          </a:p>
        </p:txBody>
      </p:sp>
      <p:sp>
        <p:nvSpPr>
          <p:cNvPr id="240" name="Google Shape;240;p7"/>
          <p:cNvSpPr txBox="1"/>
          <p:nvPr/>
        </p:nvSpPr>
        <p:spPr>
          <a:xfrm>
            <a:off x="8087328" y="8860313"/>
            <a:ext cx="2411400" cy="14199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εισροή νερού στο δωμάτιο τορπιλών</a:t>
            </a:r>
            <a:endParaRPr>
              <a:latin typeface="Tahoma"/>
              <a:ea typeface="Tahoma"/>
              <a:cs typeface="Tahoma"/>
              <a:sym typeface="Tahoma"/>
            </a:endParaRPr>
          </a:p>
        </p:txBody>
      </p:sp>
      <p:sp>
        <p:nvSpPr>
          <p:cNvPr id="241" name="Google Shape;241;p7"/>
          <p:cNvSpPr txBox="1"/>
          <p:nvPr/>
        </p:nvSpPr>
        <p:spPr>
          <a:xfrm>
            <a:off x="8317740" y="7393624"/>
            <a:ext cx="520800" cy="394500"/>
          </a:xfrm>
          <a:prstGeom prst="rect">
            <a:avLst/>
          </a:prstGeom>
          <a:noFill/>
          <a:ln>
            <a:noFill/>
          </a:ln>
        </p:spPr>
        <p:txBody>
          <a:bodyPr anchorCtr="0" anchor="t" bIns="0" lIns="0" spcFirstLastPara="1" rIns="0" wrap="square" tIns="0">
            <a:spAutoFit/>
          </a:bodyPr>
          <a:lstStyle/>
          <a:p>
            <a:pPr indent="0" lvl="1" marL="0" marR="0" rtl="0" algn="ctr">
              <a:lnSpc>
                <a:spcPct val="156986"/>
              </a:lnSpc>
              <a:spcBef>
                <a:spcPts val="0"/>
              </a:spcBef>
              <a:spcAft>
                <a:spcPts val="0"/>
              </a:spcAft>
              <a:buNone/>
            </a:pPr>
            <a:r>
              <a:rPr b="1" i="0" lang="en-US" sz="2562" u="none" cap="none" strike="noStrike">
                <a:solidFill>
                  <a:srgbClr val="081B57"/>
                </a:solidFill>
                <a:latin typeface="Tahoma"/>
                <a:ea typeface="Tahoma"/>
                <a:cs typeface="Tahoma"/>
                <a:sym typeface="Tahoma"/>
              </a:rPr>
              <a:t>08</a:t>
            </a:r>
            <a:endParaRPr>
              <a:latin typeface="Tahoma"/>
              <a:ea typeface="Tahoma"/>
              <a:cs typeface="Tahoma"/>
              <a:sym typeface="Tahoma"/>
            </a:endParaRPr>
          </a:p>
        </p:txBody>
      </p:sp>
      <p:sp>
        <p:nvSpPr>
          <p:cNvPr id="242" name="Google Shape;242;p7"/>
          <p:cNvSpPr txBox="1"/>
          <p:nvPr/>
        </p:nvSpPr>
        <p:spPr>
          <a:xfrm>
            <a:off x="4506532" y="6546235"/>
            <a:ext cx="2181000" cy="19326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πέφτει στον πυθμένα της θάλασσας Barrents</a:t>
            </a:r>
            <a:endParaRPr>
              <a:latin typeface="Tahoma"/>
              <a:ea typeface="Tahoma"/>
              <a:cs typeface="Tahoma"/>
              <a:sym typeface="Tahoma"/>
            </a:endParaRPr>
          </a:p>
        </p:txBody>
      </p:sp>
      <p:sp>
        <p:nvSpPr>
          <p:cNvPr id="243" name="Google Shape;243;p7"/>
          <p:cNvSpPr txBox="1"/>
          <p:nvPr/>
        </p:nvSpPr>
        <p:spPr>
          <a:xfrm>
            <a:off x="4563956" y="6129650"/>
            <a:ext cx="520800" cy="394500"/>
          </a:xfrm>
          <a:prstGeom prst="rect">
            <a:avLst/>
          </a:prstGeom>
          <a:noFill/>
          <a:ln>
            <a:noFill/>
          </a:ln>
        </p:spPr>
        <p:txBody>
          <a:bodyPr anchorCtr="0" anchor="t" bIns="0" lIns="0" spcFirstLastPara="1" rIns="0" wrap="square" tIns="0">
            <a:spAutoFit/>
          </a:bodyPr>
          <a:lstStyle/>
          <a:p>
            <a:pPr indent="0" lvl="1" marL="0" marR="0" rtl="0" algn="ctr">
              <a:lnSpc>
                <a:spcPct val="156986"/>
              </a:lnSpc>
              <a:spcBef>
                <a:spcPts val="0"/>
              </a:spcBef>
              <a:spcAft>
                <a:spcPts val="0"/>
              </a:spcAft>
              <a:buNone/>
            </a:pPr>
            <a:r>
              <a:rPr b="1" i="0" lang="en-US" sz="2562" u="none" cap="none" strike="noStrike">
                <a:solidFill>
                  <a:srgbClr val="2D8BBA"/>
                </a:solidFill>
                <a:latin typeface="Tahoma"/>
                <a:ea typeface="Tahoma"/>
                <a:cs typeface="Tahoma"/>
                <a:sym typeface="Tahoma"/>
              </a:rPr>
              <a:t>09</a:t>
            </a:r>
            <a:endParaRPr>
              <a:latin typeface="Tahoma"/>
              <a:ea typeface="Tahoma"/>
              <a:cs typeface="Tahoma"/>
              <a:sym typeface="Tahoma"/>
            </a:endParaRPr>
          </a:p>
        </p:txBody>
      </p:sp>
      <p:sp>
        <p:nvSpPr>
          <p:cNvPr id="244" name="Google Shape;244;p7"/>
          <p:cNvSpPr/>
          <p:nvPr/>
        </p:nvSpPr>
        <p:spPr>
          <a:xfrm>
            <a:off x="7782528" y="4639873"/>
            <a:ext cx="2846586" cy="2723681"/>
          </a:xfrm>
          <a:custGeom>
            <a:rect b="b" l="l" r="r" t="t"/>
            <a:pathLst>
              <a:path extrusionOk="0" h="3530040" w="3689332">
                <a:moveTo>
                  <a:pt x="3564872" y="3530040"/>
                </a:moveTo>
                <a:lnTo>
                  <a:pt x="124460" y="3530040"/>
                </a:lnTo>
                <a:cubicBezTo>
                  <a:pt x="55880" y="3530040"/>
                  <a:pt x="0" y="3474160"/>
                  <a:pt x="0" y="3405580"/>
                </a:cubicBezTo>
                <a:lnTo>
                  <a:pt x="0" y="124460"/>
                </a:lnTo>
                <a:cubicBezTo>
                  <a:pt x="0" y="55880"/>
                  <a:pt x="55880" y="0"/>
                  <a:pt x="124460" y="0"/>
                </a:cubicBezTo>
                <a:lnTo>
                  <a:pt x="3564872" y="0"/>
                </a:lnTo>
                <a:cubicBezTo>
                  <a:pt x="3633452" y="0"/>
                  <a:pt x="3689332" y="55880"/>
                  <a:pt x="3689332" y="124460"/>
                </a:cubicBezTo>
                <a:lnTo>
                  <a:pt x="3689332" y="3405580"/>
                </a:lnTo>
                <a:cubicBezTo>
                  <a:pt x="3689332" y="3474160"/>
                  <a:pt x="3633452" y="3530040"/>
                  <a:pt x="3564872" y="353004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7782528" y="7682905"/>
            <a:ext cx="2846586" cy="2370676"/>
          </a:xfrm>
          <a:custGeom>
            <a:rect b="b" l="l" r="r" t="t"/>
            <a:pathLst>
              <a:path extrusionOk="0" h="3072526" w="3689332">
                <a:moveTo>
                  <a:pt x="3564872" y="3072525"/>
                </a:moveTo>
                <a:lnTo>
                  <a:pt x="124460" y="3072525"/>
                </a:lnTo>
                <a:cubicBezTo>
                  <a:pt x="55880" y="3072525"/>
                  <a:pt x="0" y="3016646"/>
                  <a:pt x="0" y="2948065"/>
                </a:cubicBezTo>
                <a:lnTo>
                  <a:pt x="0" y="124460"/>
                </a:lnTo>
                <a:cubicBezTo>
                  <a:pt x="0" y="55880"/>
                  <a:pt x="55880" y="0"/>
                  <a:pt x="124460" y="0"/>
                </a:cubicBezTo>
                <a:lnTo>
                  <a:pt x="3564872" y="0"/>
                </a:lnTo>
                <a:cubicBezTo>
                  <a:pt x="3633452" y="0"/>
                  <a:pt x="3689332" y="55880"/>
                  <a:pt x="3689332" y="124460"/>
                </a:cubicBezTo>
                <a:lnTo>
                  <a:pt x="3689332" y="2948066"/>
                </a:lnTo>
                <a:cubicBezTo>
                  <a:pt x="3689332" y="3016646"/>
                  <a:pt x="3633452" y="3072526"/>
                  <a:pt x="3564872" y="30725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txBox="1"/>
          <p:nvPr/>
        </p:nvSpPr>
        <p:spPr>
          <a:xfrm>
            <a:off x="7844463" y="5431180"/>
            <a:ext cx="2722800" cy="19326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αυτόματο shutdown πυρηνικών αντιδραστήρων</a:t>
            </a:r>
            <a:endParaRPr>
              <a:latin typeface="Tahoma"/>
              <a:ea typeface="Tahoma"/>
              <a:cs typeface="Tahoma"/>
              <a:sym typeface="Tahoma"/>
            </a:endParaRPr>
          </a:p>
        </p:txBody>
      </p:sp>
      <p:sp>
        <p:nvSpPr>
          <p:cNvPr id="247" name="Google Shape;247;p7"/>
          <p:cNvSpPr txBox="1"/>
          <p:nvPr/>
        </p:nvSpPr>
        <p:spPr>
          <a:xfrm>
            <a:off x="7939154" y="4738654"/>
            <a:ext cx="987300" cy="394500"/>
          </a:xfrm>
          <a:prstGeom prst="rect">
            <a:avLst/>
          </a:prstGeom>
          <a:noFill/>
          <a:ln>
            <a:noFill/>
          </a:ln>
        </p:spPr>
        <p:txBody>
          <a:bodyPr anchorCtr="0" anchor="t" bIns="0" lIns="0" spcFirstLastPara="1" rIns="0" wrap="square" tIns="0">
            <a:spAutoFit/>
          </a:bodyPr>
          <a:lstStyle/>
          <a:p>
            <a:pPr indent="0" lvl="1" marL="0" marR="0" rtl="0" algn="ctr">
              <a:lnSpc>
                <a:spcPct val="156986"/>
              </a:lnSpc>
              <a:spcBef>
                <a:spcPts val="0"/>
              </a:spcBef>
              <a:spcAft>
                <a:spcPts val="0"/>
              </a:spcAft>
              <a:buNone/>
            </a:pPr>
            <a:r>
              <a:rPr b="1" i="0" lang="en-US" sz="2562" u="none" cap="none" strike="noStrike">
                <a:solidFill>
                  <a:srgbClr val="2D8BBA"/>
                </a:solidFill>
                <a:latin typeface="Tahoma"/>
                <a:ea typeface="Tahoma"/>
                <a:cs typeface="Tahoma"/>
                <a:sym typeface="Tahoma"/>
              </a:rPr>
              <a:t>08 a</a:t>
            </a:r>
            <a:endParaRPr>
              <a:latin typeface="Tahoma"/>
              <a:ea typeface="Tahoma"/>
              <a:cs typeface="Tahoma"/>
              <a:sym typeface="Tahoma"/>
            </a:endParaRPr>
          </a:p>
        </p:txBody>
      </p:sp>
      <p:sp>
        <p:nvSpPr>
          <p:cNvPr id="248" name="Google Shape;248;p7"/>
          <p:cNvSpPr txBox="1"/>
          <p:nvPr/>
        </p:nvSpPr>
        <p:spPr>
          <a:xfrm>
            <a:off x="8058889" y="8972311"/>
            <a:ext cx="2170200" cy="907200"/>
          </a:xfrm>
          <a:prstGeom prst="rect">
            <a:avLst/>
          </a:prstGeom>
          <a:noFill/>
          <a:ln>
            <a:noFill/>
          </a:ln>
        </p:spPr>
        <p:txBody>
          <a:bodyPr anchorCtr="0" anchor="t" bIns="0" lIns="0" spcFirstLastPara="1" rIns="0" wrap="square" tIns="0">
            <a:spAutoFit/>
          </a:bodyPr>
          <a:lstStyle/>
          <a:p>
            <a:pPr indent="0" lvl="0" marL="0" marR="0" rtl="0" algn="ctr">
              <a:lnSpc>
                <a:spcPct val="130015"/>
              </a:lnSpc>
              <a:spcBef>
                <a:spcPts val="0"/>
              </a:spcBef>
              <a:spcAft>
                <a:spcPts val="0"/>
              </a:spcAft>
              <a:buNone/>
            </a:pPr>
            <a:r>
              <a:rPr b="1" i="0" lang="en-US" sz="2562" u="none" cap="none" strike="noStrike">
                <a:solidFill>
                  <a:srgbClr val="081B57"/>
                </a:solidFill>
                <a:latin typeface="Tahoma"/>
                <a:ea typeface="Tahoma"/>
                <a:cs typeface="Tahoma"/>
                <a:sym typeface="Tahoma"/>
              </a:rPr>
              <a:t>Kursk εκτός ελέγχου</a:t>
            </a:r>
            <a:endParaRPr>
              <a:latin typeface="Tahoma"/>
              <a:ea typeface="Tahoma"/>
              <a:cs typeface="Tahoma"/>
              <a:sym typeface="Tahoma"/>
            </a:endParaRPr>
          </a:p>
        </p:txBody>
      </p:sp>
      <p:sp>
        <p:nvSpPr>
          <p:cNvPr id="249" name="Google Shape;249;p7"/>
          <p:cNvSpPr txBox="1"/>
          <p:nvPr/>
        </p:nvSpPr>
        <p:spPr>
          <a:xfrm>
            <a:off x="7941986" y="7781685"/>
            <a:ext cx="1127100" cy="394500"/>
          </a:xfrm>
          <a:prstGeom prst="rect">
            <a:avLst/>
          </a:prstGeom>
          <a:noFill/>
          <a:ln>
            <a:noFill/>
          </a:ln>
        </p:spPr>
        <p:txBody>
          <a:bodyPr anchorCtr="0" anchor="t" bIns="0" lIns="0" spcFirstLastPara="1" rIns="0" wrap="square" tIns="0">
            <a:spAutoFit/>
          </a:bodyPr>
          <a:lstStyle/>
          <a:p>
            <a:pPr indent="0" lvl="1" marL="0" marR="0" rtl="0" algn="ctr">
              <a:lnSpc>
                <a:spcPct val="156986"/>
              </a:lnSpc>
              <a:spcBef>
                <a:spcPts val="0"/>
              </a:spcBef>
              <a:spcAft>
                <a:spcPts val="0"/>
              </a:spcAft>
              <a:buNone/>
            </a:pPr>
            <a:r>
              <a:rPr b="1" i="0" lang="en-US" sz="2562" u="none" cap="none" strike="noStrike">
                <a:solidFill>
                  <a:srgbClr val="2D8BBA"/>
                </a:solidFill>
                <a:latin typeface="Tahoma"/>
                <a:ea typeface="Tahoma"/>
                <a:cs typeface="Tahoma"/>
                <a:sym typeface="Tahoma"/>
              </a:rPr>
              <a:t>08 b</a:t>
            </a:r>
            <a:endParaRPr>
              <a:latin typeface="Tahoma"/>
              <a:ea typeface="Tahoma"/>
              <a:cs typeface="Tahoma"/>
              <a:sym typeface="Tahoma"/>
            </a:endParaRPr>
          </a:p>
        </p:txBody>
      </p:sp>
      <p:sp>
        <p:nvSpPr>
          <p:cNvPr id="250" name="Google Shape;250;p7"/>
          <p:cNvSpPr/>
          <p:nvPr/>
        </p:nvSpPr>
        <p:spPr>
          <a:xfrm>
            <a:off x="697175" y="8668150"/>
            <a:ext cx="2726415" cy="508508"/>
          </a:xfrm>
          <a:custGeom>
            <a:rect b="b" l="l" r="r" t="t"/>
            <a:pathLst>
              <a:path extrusionOk="0" h="660400" w="3133810">
                <a:moveTo>
                  <a:pt x="3009350" y="660400"/>
                </a:moveTo>
                <a:lnTo>
                  <a:pt x="124460" y="660400"/>
                </a:lnTo>
                <a:cubicBezTo>
                  <a:pt x="55880" y="660400"/>
                  <a:pt x="0" y="604520"/>
                  <a:pt x="0" y="535940"/>
                </a:cubicBezTo>
                <a:lnTo>
                  <a:pt x="0" y="124460"/>
                </a:lnTo>
                <a:cubicBezTo>
                  <a:pt x="0" y="55880"/>
                  <a:pt x="55880" y="0"/>
                  <a:pt x="124460" y="0"/>
                </a:cubicBezTo>
                <a:lnTo>
                  <a:pt x="3009350" y="0"/>
                </a:lnTo>
                <a:cubicBezTo>
                  <a:pt x="3077930" y="0"/>
                  <a:pt x="3133810" y="55880"/>
                  <a:pt x="3133810" y="124460"/>
                </a:cubicBezTo>
                <a:lnTo>
                  <a:pt x="3133810" y="535940"/>
                </a:lnTo>
                <a:cubicBezTo>
                  <a:pt x="3133810" y="604520"/>
                  <a:pt x="3077930" y="660400"/>
                  <a:pt x="3009350" y="6604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ahoma"/>
              <a:ea typeface="Tahoma"/>
              <a:cs typeface="Tahoma"/>
              <a:sym typeface="Tahoma"/>
            </a:endParaRPr>
          </a:p>
        </p:txBody>
      </p:sp>
      <p:sp>
        <p:nvSpPr>
          <p:cNvPr id="251" name="Google Shape;251;p7"/>
          <p:cNvSpPr txBox="1"/>
          <p:nvPr/>
        </p:nvSpPr>
        <p:spPr>
          <a:xfrm>
            <a:off x="884823" y="8721330"/>
            <a:ext cx="2184900" cy="348300"/>
          </a:xfrm>
          <a:prstGeom prst="rect">
            <a:avLst/>
          </a:prstGeom>
          <a:noFill/>
          <a:ln>
            <a:noFill/>
          </a:ln>
        </p:spPr>
        <p:txBody>
          <a:bodyPr anchorCtr="0" anchor="t" bIns="0" lIns="0" spcFirstLastPara="1" rIns="0" wrap="square" tIns="0">
            <a:spAutoFit/>
          </a:bodyPr>
          <a:lstStyle/>
          <a:p>
            <a:pPr indent="0" lvl="1" marL="0" marR="0" rtl="0" algn="ctr">
              <a:lnSpc>
                <a:spcPct val="156984"/>
              </a:lnSpc>
              <a:spcBef>
                <a:spcPts val="0"/>
              </a:spcBef>
              <a:spcAft>
                <a:spcPts val="0"/>
              </a:spcAft>
              <a:buNone/>
            </a:pPr>
            <a:r>
              <a:rPr b="1" i="0" lang="en-US" sz="2262" u="none" cap="none" strike="noStrike">
                <a:solidFill>
                  <a:srgbClr val="081B57"/>
                </a:solidFill>
                <a:latin typeface="Tahoma"/>
                <a:ea typeface="Tahoma"/>
                <a:cs typeface="Tahoma"/>
                <a:sym typeface="Tahoma"/>
              </a:rPr>
              <a:t>~5000 kg TNT</a:t>
            </a:r>
            <a:endParaRPr>
              <a:latin typeface="Tahoma"/>
              <a:ea typeface="Tahoma"/>
              <a:cs typeface="Tahoma"/>
              <a:sym typeface="Tahoma"/>
            </a:endParaRPr>
          </a:p>
        </p:txBody>
      </p:sp>
      <p:cxnSp>
        <p:nvCxnSpPr>
          <p:cNvPr id="252" name="Google Shape;252;p7"/>
          <p:cNvCxnSpPr/>
          <p:nvPr/>
        </p:nvCxnSpPr>
        <p:spPr>
          <a:xfrm>
            <a:off x="3423602" y="2200404"/>
            <a:ext cx="1033116" cy="0"/>
          </a:xfrm>
          <a:prstGeom prst="straightConnector1">
            <a:avLst/>
          </a:prstGeom>
          <a:noFill/>
          <a:ln cap="flat" cmpd="sng" w="76200">
            <a:solidFill>
              <a:srgbClr val="17C0FF"/>
            </a:solidFill>
            <a:prstDash val="solid"/>
            <a:round/>
            <a:headEnd len="sm" w="sm" type="none"/>
            <a:tailEnd len="med" w="med" type="stealth"/>
          </a:ln>
        </p:spPr>
      </p:cxnSp>
      <p:cxnSp>
        <p:nvCxnSpPr>
          <p:cNvPr id="253" name="Google Shape;253;p7"/>
          <p:cNvCxnSpPr/>
          <p:nvPr/>
        </p:nvCxnSpPr>
        <p:spPr>
          <a:xfrm>
            <a:off x="6868207" y="2219454"/>
            <a:ext cx="1229842" cy="0"/>
          </a:xfrm>
          <a:prstGeom prst="straightConnector1">
            <a:avLst/>
          </a:prstGeom>
          <a:noFill/>
          <a:ln cap="flat" cmpd="sng" w="76200">
            <a:solidFill>
              <a:srgbClr val="17C0FF"/>
            </a:solidFill>
            <a:prstDash val="solid"/>
            <a:round/>
            <a:headEnd len="sm" w="sm" type="none"/>
            <a:tailEnd len="med" w="med" type="stealth"/>
          </a:ln>
        </p:spPr>
      </p:cxnSp>
      <p:cxnSp>
        <p:nvCxnSpPr>
          <p:cNvPr id="254" name="Google Shape;254;p7"/>
          <p:cNvCxnSpPr/>
          <p:nvPr/>
        </p:nvCxnSpPr>
        <p:spPr>
          <a:xfrm>
            <a:off x="10509540" y="2219454"/>
            <a:ext cx="1230255" cy="0"/>
          </a:xfrm>
          <a:prstGeom prst="straightConnector1">
            <a:avLst/>
          </a:prstGeom>
          <a:noFill/>
          <a:ln cap="flat" cmpd="sng" w="76200">
            <a:solidFill>
              <a:srgbClr val="17C0FF"/>
            </a:solidFill>
            <a:prstDash val="solid"/>
            <a:round/>
            <a:headEnd len="sm" w="sm" type="none"/>
            <a:tailEnd len="med" w="med" type="stealth"/>
          </a:ln>
        </p:spPr>
      </p:cxnSp>
      <p:cxnSp>
        <p:nvCxnSpPr>
          <p:cNvPr id="255" name="Google Shape;255;p7"/>
          <p:cNvCxnSpPr/>
          <p:nvPr/>
        </p:nvCxnSpPr>
        <p:spPr>
          <a:xfrm flipH="1">
            <a:off x="6802817" y="6001714"/>
            <a:ext cx="979711" cy="1279796"/>
          </a:xfrm>
          <a:prstGeom prst="straightConnector1">
            <a:avLst/>
          </a:prstGeom>
          <a:noFill/>
          <a:ln cap="flat" cmpd="sng" w="76200">
            <a:solidFill>
              <a:srgbClr val="17C0FF"/>
            </a:solidFill>
            <a:prstDash val="solid"/>
            <a:round/>
            <a:headEnd len="sm" w="sm" type="none"/>
            <a:tailEnd len="med" w="med" type="stealth"/>
          </a:ln>
        </p:spPr>
      </p:cxnSp>
      <p:cxnSp>
        <p:nvCxnSpPr>
          <p:cNvPr id="256" name="Google Shape;256;p7"/>
          <p:cNvCxnSpPr/>
          <p:nvPr/>
        </p:nvCxnSpPr>
        <p:spPr>
          <a:xfrm rot="10800000">
            <a:off x="6802817" y="7281510"/>
            <a:ext cx="979711" cy="1586733"/>
          </a:xfrm>
          <a:prstGeom prst="straightConnector1">
            <a:avLst/>
          </a:prstGeom>
          <a:noFill/>
          <a:ln cap="flat" cmpd="sng" w="76200">
            <a:solidFill>
              <a:srgbClr val="17C0FF"/>
            </a:solidFill>
            <a:prstDash val="solid"/>
            <a:round/>
            <a:headEnd len="sm" w="sm" type="none"/>
            <a:tailEnd len="med" w="med" type="stealth"/>
          </a:ln>
        </p:spPr>
      </p:cxnSp>
      <p:cxnSp>
        <p:nvCxnSpPr>
          <p:cNvPr id="257" name="Google Shape;257;p7"/>
          <p:cNvCxnSpPr/>
          <p:nvPr/>
        </p:nvCxnSpPr>
        <p:spPr>
          <a:xfrm rot="10800000">
            <a:off x="10621710" y="5624492"/>
            <a:ext cx="1043849" cy="1683020"/>
          </a:xfrm>
          <a:prstGeom prst="straightConnector1">
            <a:avLst/>
          </a:prstGeom>
          <a:noFill/>
          <a:ln cap="flat" cmpd="sng" w="76200">
            <a:solidFill>
              <a:srgbClr val="17C0FF"/>
            </a:solidFill>
            <a:prstDash val="solid"/>
            <a:round/>
            <a:headEnd len="sm" w="sm" type="none"/>
            <a:tailEnd len="med" w="med" type="stealth"/>
          </a:ln>
        </p:spPr>
      </p:cxnSp>
      <p:cxnSp>
        <p:nvCxnSpPr>
          <p:cNvPr id="258" name="Google Shape;258;p7"/>
          <p:cNvCxnSpPr/>
          <p:nvPr/>
        </p:nvCxnSpPr>
        <p:spPr>
          <a:xfrm flipH="1">
            <a:off x="10629114" y="7307512"/>
            <a:ext cx="1036445" cy="1560730"/>
          </a:xfrm>
          <a:prstGeom prst="straightConnector1">
            <a:avLst/>
          </a:prstGeom>
          <a:noFill/>
          <a:ln cap="flat" cmpd="sng" w="76200">
            <a:solidFill>
              <a:srgbClr val="17C0FF"/>
            </a:solidFill>
            <a:prstDash val="solid"/>
            <a:round/>
            <a:headEnd len="sm" w="sm" type="none"/>
            <a:tailEnd len="med" w="med" type="stealth"/>
          </a:ln>
        </p:spPr>
      </p:cxnSp>
      <p:cxnSp>
        <p:nvCxnSpPr>
          <p:cNvPr id="259" name="Google Shape;259;p7"/>
          <p:cNvCxnSpPr/>
          <p:nvPr/>
        </p:nvCxnSpPr>
        <p:spPr>
          <a:xfrm>
            <a:off x="14149620" y="2200404"/>
            <a:ext cx="746114" cy="0"/>
          </a:xfrm>
          <a:prstGeom prst="straightConnector1">
            <a:avLst/>
          </a:prstGeom>
          <a:noFill/>
          <a:ln cap="flat" cmpd="sng" w="76200">
            <a:solidFill>
              <a:srgbClr val="17C0FF"/>
            </a:solidFill>
            <a:prstDash val="solid"/>
            <a:round/>
            <a:headEnd len="sm" w="sm" type="none"/>
            <a:tailEnd len="med" w="med" type="stealth"/>
          </a:ln>
        </p:spPr>
      </p:cxnSp>
      <p:cxnSp>
        <p:nvCxnSpPr>
          <p:cNvPr id="260" name="Google Shape;260;p7"/>
          <p:cNvCxnSpPr/>
          <p:nvPr/>
        </p:nvCxnSpPr>
        <p:spPr>
          <a:xfrm rot="10800000">
            <a:off x="16101479" y="3853112"/>
            <a:ext cx="0" cy="1472178"/>
          </a:xfrm>
          <a:prstGeom prst="straightConnector1">
            <a:avLst/>
          </a:prstGeom>
          <a:noFill/>
          <a:ln cap="flat" cmpd="sng" w="76200">
            <a:solidFill>
              <a:srgbClr val="17C0FF"/>
            </a:solidFill>
            <a:prstDash val="solid"/>
            <a:round/>
            <a:headEnd len="sm" w="sm" type="none"/>
            <a:tailEnd len="sm" w="sm" type="none"/>
          </a:ln>
        </p:spPr>
      </p:cxnSp>
      <p:cxnSp>
        <p:nvCxnSpPr>
          <p:cNvPr id="261" name="Google Shape;261;p7"/>
          <p:cNvCxnSpPr/>
          <p:nvPr/>
        </p:nvCxnSpPr>
        <p:spPr>
          <a:xfrm>
            <a:off x="16101479" y="5181715"/>
            <a:ext cx="0" cy="895327"/>
          </a:xfrm>
          <a:prstGeom prst="straightConnector1">
            <a:avLst/>
          </a:prstGeom>
          <a:noFill/>
          <a:ln cap="flat" cmpd="sng" w="76200">
            <a:solidFill>
              <a:srgbClr val="17C0FF"/>
            </a:solidFill>
            <a:prstDash val="solid"/>
            <a:round/>
            <a:headEnd len="sm" w="sm" type="none"/>
            <a:tailEnd len="med" w="med" type="stealth"/>
          </a:ln>
        </p:spPr>
      </p:cxnSp>
      <p:cxnSp>
        <p:nvCxnSpPr>
          <p:cNvPr id="262" name="Google Shape;262;p7"/>
          <p:cNvCxnSpPr/>
          <p:nvPr/>
        </p:nvCxnSpPr>
        <p:spPr>
          <a:xfrm rot="10800000">
            <a:off x="3387692" y="7319610"/>
            <a:ext cx="1033116" cy="0"/>
          </a:xfrm>
          <a:prstGeom prst="straightConnector1">
            <a:avLst/>
          </a:prstGeom>
          <a:noFill/>
          <a:ln cap="flat" cmpd="sng" w="76200">
            <a:solidFill>
              <a:srgbClr val="17C0FF"/>
            </a:solidFill>
            <a:prstDash val="solid"/>
            <a:round/>
            <a:headEnd len="sm" w="sm" type="none"/>
            <a:tailEnd len="med" w="med" type="stealth"/>
          </a:ln>
        </p:spPr>
      </p:cxnSp>
      <p:cxnSp>
        <p:nvCxnSpPr>
          <p:cNvPr id="263" name="Google Shape;263;p7"/>
          <p:cNvCxnSpPr/>
          <p:nvPr/>
        </p:nvCxnSpPr>
        <p:spPr>
          <a:xfrm rot="10800000">
            <a:off x="14055724" y="7437355"/>
            <a:ext cx="840010" cy="0"/>
          </a:xfrm>
          <a:prstGeom prst="straightConnector1">
            <a:avLst/>
          </a:prstGeom>
          <a:noFill/>
          <a:ln cap="flat" cmpd="sng" w="76200">
            <a:solidFill>
              <a:srgbClr val="17C0FF"/>
            </a:solidFill>
            <a:prstDash val="solid"/>
            <a:round/>
            <a:headEnd len="sm" w="sm" type="none"/>
            <a:tailEnd len="med" w="med" type="stealth"/>
          </a:ln>
        </p:spPr>
      </p:cxnSp>
      <p:sp>
        <p:nvSpPr>
          <p:cNvPr id="264" name="Google Shape;264;p7"/>
          <p:cNvSpPr txBox="1"/>
          <p:nvPr/>
        </p:nvSpPr>
        <p:spPr>
          <a:xfrm>
            <a:off x="225100" y="24300"/>
            <a:ext cx="2411400" cy="8784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US" sz="5707" u="none" cap="none" strike="noStrike">
                <a:solidFill>
                  <a:srgbClr val="A5E9FE"/>
                </a:solidFill>
                <a:latin typeface="Tahoma"/>
                <a:ea typeface="Tahoma"/>
                <a:cs typeface="Tahoma"/>
                <a:sym typeface="Tahoma"/>
              </a:rPr>
              <a:t>RCA</a:t>
            </a:r>
            <a:endParaRPr>
              <a:solidFill>
                <a:srgbClr val="A5E9FE"/>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268" name="Shape 268"/>
        <p:cNvGrpSpPr/>
        <p:nvPr/>
      </p:nvGrpSpPr>
      <p:grpSpPr>
        <a:xfrm>
          <a:off x="0" y="0"/>
          <a:ext cx="0" cy="0"/>
          <a:chOff x="0" y="0"/>
          <a:chExt cx="0" cy="0"/>
        </a:xfrm>
      </p:grpSpPr>
      <p:sp>
        <p:nvSpPr>
          <p:cNvPr id="269" name="Google Shape;269;p8"/>
          <p:cNvSpPr/>
          <p:nvPr/>
        </p:nvSpPr>
        <p:spPr>
          <a:xfrm>
            <a:off x="700997" y="302167"/>
            <a:ext cx="6038129" cy="9749062"/>
          </a:xfrm>
          <a:custGeom>
            <a:rect b="b" l="l" r="r" t="t"/>
            <a:pathLst>
              <a:path extrusionOk="0" h="9749062" w="6038129">
                <a:moveTo>
                  <a:pt x="0" y="0"/>
                </a:moveTo>
                <a:lnTo>
                  <a:pt x="6038129" y="0"/>
                </a:lnTo>
                <a:lnTo>
                  <a:pt x="6038129" y="9749063"/>
                </a:lnTo>
                <a:lnTo>
                  <a:pt x="0" y="9749063"/>
                </a:lnTo>
                <a:lnTo>
                  <a:pt x="0" y="0"/>
                </a:lnTo>
                <a:close/>
              </a:path>
            </a:pathLst>
          </a:custGeom>
          <a:blipFill rotWithShape="1">
            <a:blip r:embed="rId3">
              <a:alphaModFix/>
            </a:blip>
            <a:stretch>
              <a:fillRect b="0" l="0" r="0" t="0"/>
            </a:stretch>
          </a:blipFill>
          <a:ln>
            <a:noFill/>
          </a:ln>
        </p:spPr>
      </p:sp>
      <p:sp>
        <p:nvSpPr>
          <p:cNvPr id="270" name="Google Shape;270;p8"/>
          <p:cNvSpPr/>
          <p:nvPr/>
        </p:nvSpPr>
        <p:spPr>
          <a:xfrm>
            <a:off x="8745991" y="4469312"/>
            <a:ext cx="4965026" cy="5581917"/>
          </a:xfrm>
          <a:custGeom>
            <a:rect b="b" l="l" r="r" t="t"/>
            <a:pathLst>
              <a:path extrusionOk="0" h="5581917" w="4965026">
                <a:moveTo>
                  <a:pt x="0" y="0"/>
                </a:moveTo>
                <a:lnTo>
                  <a:pt x="4965026" y="0"/>
                </a:lnTo>
                <a:lnTo>
                  <a:pt x="4965026" y="5581918"/>
                </a:lnTo>
                <a:lnTo>
                  <a:pt x="0" y="5581918"/>
                </a:lnTo>
                <a:lnTo>
                  <a:pt x="0" y="0"/>
                </a:lnTo>
                <a:close/>
              </a:path>
            </a:pathLst>
          </a:custGeom>
          <a:blipFill rotWithShape="1">
            <a:blip r:embed="rId4">
              <a:alphaModFix/>
            </a:blip>
            <a:stretch>
              <a:fillRect b="-340" l="0" r="0" t="-340"/>
            </a:stretch>
          </a:blipFill>
          <a:ln>
            <a:noFill/>
          </a:ln>
        </p:spPr>
      </p:sp>
      <p:sp>
        <p:nvSpPr>
          <p:cNvPr id="271" name="Google Shape;271;p8"/>
          <p:cNvSpPr txBox="1"/>
          <p:nvPr/>
        </p:nvSpPr>
        <p:spPr>
          <a:xfrm>
            <a:off x="6914775" y="228600"/>
            <a:ext cx="11144700" cy="3282900"/>
          </a:xfrm>
          <a:prstGeom prst="rect">
            <a:avLst/>
          </a:prstGeom>
          <a:noFill/>
          <a:ln>
            <a:noFill/>
          </a:ln>
        </p:spPr>
        <p:txBody>
          <a:bodyPr anchorCtr="0" anchor="t" bIns="0" lIns="0" spcFirstLastPara="1" rIns="0" wrap="square" tIns="0">
            <a:spAutoFit/>
          </a:bodyPr>
          <a:lstStyle/>
          <a:p>
            <a:pPr indent="0" lvl="0" marL="0" marR="0" rtl="0" algn="r">
              <a:lnSpc>
                <a:spcPct val="112000"/>
              </a:lnSpc>
              <a:spcBef>
                <a:spcPts val="0"/>
              </a:spcBef>
              <a:spcAft>
                <a:spcPts val="0"/>
              </a:spcAft>
              <a:buNone/>
            </a:pPr>
            <a:r>
              <a:rPr b="1" i="0" lang="en-US" sz="6583" u="none" cap="none" strike="noStrike">
                <a:solidFill>
                  <a:srgbClr val="A5E9FE"/>
                </a:solidFill>
                <a:latin typeface="Tahoma"/>
                <a:ea typeface="Tahoma"/>
                <a:cs typeface="Tahoma"/>
                <a:sym typeface="Tahoma"/>
              </a:rPr>
              <a:t>RCA EVENTS INFLUENCING RISK AND RESILIENCE ASSESSMENT </a:t>
            </a:r>
            <a:endParaRPr sz="900">
              <a:solidFill>
                <a:srgbClr val="A5E9FE"/>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B57"/>
        </a:solidFill>
      </p:bgPr>
    </p:bg>
    <p:spTree>
      <p:nvGrpSpPr>
        <p:cNvPr id="275" name="Shape 275"/>
        <p:cNvGrpSpPr/>
        <p:nvPr/>
      </p:nvGrpSpPr>
      <p:grpSpPr>
        <a:xfrm>
          <a:off x="0" y="0"/>
          <a:ext cx="0" cy="0"/>
          <a:chOff x="0" y="0"/>
          <a:chExt cx="0" cy="0"/>
        </a:xfrm>
      </p:grpSpPr>
      <p:sp>
        <p:nvSpPr>
          <p:cNvPr id="276" name="Google Shape;276;p9"/>
          <p:cNvSpPr/>
          <p:nvPr/>
        </p:nvSpPr>
        <p:spPr>
          <a:xfrm>
            <a:off x="7400377" y="6699062"/>
            <a:ext cx="10664959" cy="3316436"/>
          </a:xfrm>
          <a:custGeom>
            <a:rect b="b" l="l" r="r" t="t"/>
            <a:pathLst>
              <a:path extrusionOk="0" h="1205224" w="3875746">
                <a:moveTo>
                  <a:pt x="0" y="0"/>
                </a:moveTo>
                <a:lnTo>
                  <a:pt x="3875746" y="0"/>
                </a:lnTo>
                <a:lnTo>
                  <a:pt x="3875746" y="1205224"/>
                </a:lnTo>
                <a:lnTo>
                  <a:pt x="0" y="1205224"/>
                </a:lnTo>
                <a:close/>
              </a:path>
            </a:pathLst>
          </a:custGeom>
          <a:blipFill rotWithShape="1">
            <a:blip r:embed="rId3">
              <a:alphaModFix/>
            </a:blip>
            <a:stretch>
              <a:fillRect b="-13726" l="0" r="0" t="-13725"/>
            </a:stretch>
          </a:blipFill>
          <a:ln>
            <a:noFill/>
          </a:ln>
        </p:spPr>
      </p:sp>
      <p:sp>
        <p:nvSpPr>
          <p:cNvPr id="277" name="Google Shape;277;p9"/>
          <p:cNvSpPr/>
          <p:nvPr/>
        </p:nvSpPr>
        <p:spPr>
          <a:xfrm>
            <a:off x="347370" y="1746011"/>
            <a:ext cx="7316881" cy="5515099"/>
          </a:xfrm>
          <a:custGeom>
            <a:rect b="b" l="l" r="r" t="t"/>
            <a:pathLst>
              <a:path extrusionOk="0" h="5515099" w="7316881">
                <a:moveTo>
                  <a:pt x="0" y="0"/>
                </a:moveTo>
                <a:lnTo>
                  <a:pt x="7316880" y="0"/>
                </a:lnTo>
                <a:lnTo>
                  <a:pt x="7316880" y="5515099"/>
                </a:lnTo>
                <a:lnTo>
                  <a:pt x="0" y="5515099"/>
                </a:lnTo>
                <a:lnTo>
                  <a:pt x="0" y="0"/>
                </a:lnTo>
                <a:close/>
              </a:path>
            </a:pathLst>
          </a:custGeom>
          <a:blipFill rotWithShape="1">
            <a:blip r:embed="rId4">
              <a:alphaModFix/>
            </a:blip>
            <a:stretch>
              <a:fillRect b="0" l="0" r="0" t="0"/>
            </a:stretch>
          </a:blipFill>
          <a:ln>
            <a:noFill/>
          </a:ln>
        </p:spPr>
      </p:sp>
      <p:sp>
        <p:nvSpPr>
          <p:cNvPr id="278" name="Google Shape;278;p9"/>
          <p:cNvSpPr txBox="1"/>
          <p:nvPr/>
        </p:nvSpPr>
        <p:spPr>
          <a:xfrm>
            <a:off x="6575250" y="457200"/>
            <a:ext cx="11490000" cy="9849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6399" u="none" cap="none" strike="noStrike">
                <a:solidFill>
                  <a:srgbClr val="A5E9FE"/>
                </a:solidFill>
                <a:latin typeface="Tahoma"/>
                <a:ea typeface="Tahoma"/>
                <a:cs typeface="Tahoma"/>
                <a:sym typeface="Tahoma"/>
              </a:rPr>
              <a:t>Emergency Cooling System</a:t>
            </a:r>
            <a:endParaRPr sz="2300">
              <a:solidFill>
                <a:srgbClr val="A5E9FE"/>
              </a:solidFill>
              <a:latin typeface="Tahoma"/>
              <a:ea typeface="Tahoma"/>
              <a:cs typeface="Tahoma"/>
              <a:sym typeface="Tahoma"/>
            </a:endParaRPr>
          </a:p>
        </p:txBody>
      </p:sp>
      <p:sp>
        <p:nvSpPr>
          <p:cNvPr id="279" name="Google Shape;279;p9"/>
          <p:cNvSpPr txBox="1"/>
          <p:nvPr/>
        </p:nvSpPr>
        <p:spPr>
          <a:xfrm>
            <a:off x="7664250" y="2690960"/>
            <a:ext cx="10401000" cy="3625200"/>
          </a:xfrm>
          <a:prstGeom prst="rect">
            <a:avLst/>
          </a:prstGeom>
          <a:noFill/>
          <a:ln>
            <a:noFill/>
          </a:ln>
        </p:spPr>
        <p:txBody>
          <a:bodyPr anchorCtr="0" anchor="t" bIns="0" lIns="0" spcFirstLastPara="1" rIns="0" wrap="square" tIns="0">
            <a:spAutoFit/>
          </a:bodyPr>
          <a:lstStyle/>
          <a:p>
            <a:pPr indent="-385262" lvl="1" marL="770527" marR="0" rtl="0" algn="l">
              <a:lnSpc>
                <a:spcPct val="140022"/>
              </a:lnSpc>
              <a:spcBef>
                <a:spcPts val="0"/>
              </a:spcBef>
              <a:spcAft>
                <a:spcPts val="0"/>
              </a:spcAft>
              <a:buClr>
                <a:srgbClr val="FFFFFF"/>
              </a:buClr>
              <a:buSzPts val="3568"/>
              <a:buFont typeface="Tahoma"/>
              <a:buChar char="•"/>
            </a:pPr>
            <a:r>
              <a:rPr i="0" lang="en-US" sz="3568" u="none" cap="none" strike="noStrike">
                <a:solidFill>
                  <a:srgbClr val="FFFFFF"/>
                </a:solidFill>
                <a:latin typeface="Tahoma"/>
                <a:ea typeface="Tahoma"/>
                <a:cs typeface="Tahoma"/>
                <a:sym typeface="Tahoma"/>
              </a:rPr>
              <a:t>Χάρη σε αυτό οι 2 πυρηνικοί αντιδραστήρες του υποβρυχίου παρέμειναν σταθεροί.</a:t>
            </a:r>
            <a:endParaRPr>
              <a:latin typeface="Tahoma"/>
              <a:ea typeface="Tahoma"/>
              <a:cs typeface="Tahoma"/>
              <a:sym typeface="Tahoma"/>
            </a:endParaRPr>
          </a:p>
          <a:p>
            <a:pPr indent="-385262" lvl="1" marL="770527" marR="0" rtl="0" algn="l">
              <a:lnSpc>
                <a:spcPct val="140022"/>
              </a:lnSpc>
              <a:spcBef>
                <a:spcPts val="0"/>
              </a:spcBef>
              <a:spcAft>
                <a:spcPts val="0"/>
              </a:spcAft>
              <a:buClr>
                <a:srgbClr val="FFFFFF"/>
              </a:buClr>
              <a:buSzPts val="3568"/>
              <a:buFont typeface="Tahoma"/>
              <a:buChar char="•"/>
            </a:pPr>
            <a:r>
              <a:rPr i="0" lang="en-US" sz="3568" u="none" cap="none" strike="noStrike">
                <a:solidFill>
                  <a:srgbClr val="FFFFFF"/>
                </a:solidFill>
                <a:latin typeface="Tahoma"/>
                <a:ea typeface="Tahoma"/>
                <a:cs typeface="Tahoma"/>
                <a:sym typeface="Tahoma"/>
              </a:rPr>
              <a:t>Τα απομεινάρια ανασύρθηκαν στην επιφάνεια επιτυχώς </a:t>
            </a:r>
            <a:endParaRPr>
              <a:latin typeface="Tahoma"/>
              <a:ea typeface="Tahoma"/>
              <a:cs typeface="Tahoma"/>
              <a:sym typeface="Tahoma"/>
            </a:endParaRPr>
          </a:p>
          <a:p>
            <a:pPr indent="-385262" lvl="1" marL="770527" marR="0" rtl="0" algn="l">
              <a:lnSpc>
                <a:spcPct val="140022"/>
              </a:lnSpc>
              <a:spcBef>
                <a:spcPts val="0"/>
              </a:spcBef>
              <a:spcAft>
                <a:spcPts val="0"/>
              </a:spcAft>
              <a:buClr>
                <a:srgbClr val="FFFFFF"/>
              </a:buClr>
              <a:buSzPts val="3568"/>
              <a:buFont typeface="Tahoma"/>
              <a:buChar char="•"/>
            </a:pPr>
            <a:r>
              <a:rPr i="0" lang="en-US" sz="3568" u="none" cap="none" strike="noStrike">
                <a:solidFill>
                  <a:srgbClr val="FFFFFF"/>
                </a:solidFill>
                <a:latin typeface="Tahoma"/>
                <a:ea typeface="Tahoma"/>
                <a:cs typeface="Tahoma"/>
                <a:sym typeface="Tahoma"/>
              </a:rPr>
              <a:t>Αποφυγή πυρηνικής καταστροφής</a:t>
            </a:r>
            <a:endParaRPr>
              <a:latin typeface="Tahoma"/>
              <a:ea typeface="Tahoma"/>
              <a:cs typeface="Tahoma"/>
              <a:sym typeface="Tahoma"/>
            </a:endParaRPr>
          </a:p>
        </p:txBody>
      </p:sp>
      <p:sp>
        <p:nvSpPr>
          <p:cNvPr id="280" name="Google Shape;280;p9"/>
          <p:cNvSpPr txBox="1"/>
          <p:nvPr/>
        </p:nvSpPr>
        <p:spPr>
          <a:xfrm>
            <a:off x="3282420" y="8608300"/>
            <a:ext cx="3894300" cy="13182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b="1" i="0" lang="en-US" sz="3568" u="none" cap="none" strike="noStrike">
                <a:solidFill>
                  <a:srgbClr val="FFFFFF"/>
                </a:solidFill>
                <a:latin typeface="Tahoma"/>
                <a:ea typeface="Tahoma"/>
                <a:cs typeface="Tahoma"/>
                <a:sym typeface="Tahoma"/>
              </a:rPr>
              <a:t>Τοποθεσία</a:t>
            </a:r>
            <a:r>
              <a:rPr i="0" lang="en-US" sz="3568" u="none" cap="none" strike="noStrike">
                <a:solidFill>
                  <a:srgbClr val="FFFFFF"/>
                </a:solidFill>
                <a:latin typeface="Tahoma"/>
                <a:ea typeface="Tahoma"/>
                <a:cs typeface="Tahoma"/>
                <a:sym typeface="Tahoma"/>
              </a:rPr>
              <a:t>: compartment 6</a:t>
            </a:r>
            <a:endParaRPr>
              <a:latin typeface="Tahoma"/>
              <a:ea typeface="Tahoma"/>
              <a:cs typeface="Tahoma"/>
              <a:sym typeface="Tahoma"/>
            </a:endParaRPr>
          </a:p>
        </p:txBody>
      </p:sp>
      <p:cxnSp>
        <p:nvCxnSpPr>
          <p:cNvPr id="281" name="Google Shape;281;p9"/>
          <p:cNvCxnSpPr/>
          <p:nvPr/>
        </p:nvCxnSpPr>
        <p:spPr>
          <a:xfrm flipH="1" rot="10800000">
            <a:off x="10707064" y="8171828"/>
            <a:ext cx="990547" cy="1086472"/>
          </a:xfrm>
          <a:prstGeom prst="straightConnector1">
            <a:avLst/>
          </a:prstGeom>
          <a:noFill/>
          <a:ln cap="flat" cmpd="sng" w="142875">
            <a:solidFill>
              <a:srgbClr val="575656"/>
            </a:solidFill>
            <a:prstDash val="solid"/>
            <a:round/>
            <a:headEnd len="sm" w="sm"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